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59" r:id="rId1"/>
  </p:sldMasterIdLst>
  <p:notesMasterIdLst>
    <p:notesMasterId r:id="rId14"/>
  </p:notesMasterIdLst>
  <p:handoutMasterIdLst>
    <p:handoutMasterId r:id="rId15"/>
  </p:handoutMasterIdLst>
  <p:sldIdLst>
    <p:sldId id="337" r:id="rId2"/>
    <p:sldId id="429" r:id="rId3"/>
    <p:sldId id="430" r:id="rId4"/>
    <p:sldId id="393" r:id="rId5"/>
    <p:sldId id="381" r:id="rId6"/>
    <p:sldId id="273" r:id="rId7"/>
    <p:sldId id="398" r:id="rId8"/>
    <p:sldId id="399" r:id="rId9"/>
    <p:sldId id="400" r:id="rId10"/>
    <p:sldId id="426" r:id="rId11"/>
    <p:sldId id="414" r:id="rId12"/>
    <p:sldId id="431" r:id="rId13"/>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7A45"/>
    <a:srgbClr val="FD986F"/>
    <a:srgbClr val="FD6A2F"/>
    <a:srgbClr val="F34803"/>
    <a:srgbClr val="FD93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3310" autoAdjust="0"/>
  </p:normalViewPr>
  <p:slideViewPr>
    <p:cSldViewPr>
      <p:cViewPr>
        <p:scale>
          <a:sx n="92" d="100"/>
          <a:sy n="92" d="100"/>
        </p:scale>
        <p:origin x="-444" y="-72"/>
      </p:cViewPr>
      <p:guideLst>
        <p:guide orient="horz" pos="2160"/>
        <p:guide pos="2880"/>
      </p:guideLst>
    </p:cSldViewPr>
  </p:slideViewPr>
  <p:outlineViewPr>
    <p:cViewPr>
      <p:scale>
        <a:sx n="33" d="100"/>
        <a:sy n="33" d="100"/>
      </p:scale>
      <p:origin x="0" y="15912"/>
    </p:cViewPr>
  </p:outlineViewPr>
  <p:notesTextViewPr>
    <p:cViewPr>
      <p:scale>
        <a:sx n="100" d="100"/>
        <a:sy n="100" d="100"/>
      </p:scale>
      <p:origin x="0" y="0"/>
    </p:cViewPr>
  </p:notesTextViewPr>
  <p:notesViewPr>
    <p:cSldViewPr>
      <p:cViewPr varScale="1">
        <p:scale>
          <a:sx n="55" d="100"/>
          <a:sy n="55" d="100"/>
        </p:scale>
        <p:origin x="-1806" y="-10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oleObject" Target="file:///C:\Users\mmaciver\Documents\CGCS%20July%202010\charts%20for%20report\graduation%20by%209th%20grade%20attendance%2085-89.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embeddings/oleObject1.bin"/><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2"/>
          <c:y val="4.2328042328042326E-2"/>
          <c:w val="0.96333333333333337"/>
          <c:h val="0.83356247135774697"/>
        </c:manualLayout>
      </c:layout>
      <c:barChart>
        <c:barDir val="col"/>
        <c:grouping val="clustered"/>
        <c:varyColors val="0"/>
        <c:ser>
          <c:idx val="0"/>
          <c:order val="0"/>
          <c:tx>
            <c:strRef>
              <c:f>'Absenteeism Graduation 9th'!$A$3</c:f>
              <c:strCache>
                <c:ptCount val="1"/>
                <c:pt idx="0">
                  <c:v>Percent Graduating</c:v>
                </c:pt>
              </c:strCache>
            </c:strRef>
          </c:tx>
          <c:spPr>
            <a:solidFill>
              <a:srgbClr val="9CBEBD">
                <a:lumMod val="75000"/>
              </a:srgbClr>
            </a:solidFill>
          </c:spPr>
          <c:invertIfNegative val="0"/>
          <c:dLbls>
            <c:dLbl>
              <c:idx val="1"/>
              <c:layout/>
              <c:tx>
                <c:rich>
                  <a:bodyPr/>
                  <a:lstStyle/>
                  <a:p>
                    <a:r>
                      <a:rPr lang="en-US" smtClean="0"/>
                      <a:t>72.1</a:t>
                    </a:r>
                    <a:r>
                      <a:rPr lang="en-US"/>
                      <a:t>%</a:t>
                    </a:r>
                  </a:p>
                </c:rich>
              </c:tx>
              <c:showLegendKey val="0"/>
              <c:showVal val="1"/>
              <c:showCatName val="0"/>
              <c:showSerName val="0"/>
              <c:showPercent val="0"/>
              <c:showBubbleSize val="0"/>
            </c:dLbl>
            <c:txPr>
              <a:bodyPr/>
              <a:lstStyle/>
              <a:p>
                <a:pPr>
                  <a:defRPr sz="2000">
                    <a:solidFill>
                      <a:schemeClr val="tx1"/>
                    </a:solidFill>
                  </a:defRPr>
                </a:pPr>
                <a:endParaRPr lang="en-US"/>
              </a:p>
            </c:txPr>
            <c:showLegendKey val="0"/>
            <c:showVal val="1"/>
            <c:showCatName val="0"/>
            <c:showSerName val="0"/>
            <c:showPercent val="0"/>
            <c:showBubbleSize val="0"/>
            <c:showLeaderLines val="0"/>
          </c:dLbls>
          <c:cat>
            <c:strRef>
              <c:f>'Absenteeism Graduation 9th'!$B$2:$K$2</c:f>
              <c:strCache>
                <c:ptCount val="10"/>
                <c:pt idx="0">
                  <c:v>95%+</c:v>
                </c:pt>
                <c:pt idx="1">
                  <c:v>90-94%</c:v>
                </c:pt>
                <c:pt idx="2">
                  <c:v>85-89%</c:v>
                </c:pt>
                <c:pt idx="3">
                  <c:v>80-84%</c:v>
                </c:pt>
                <c:pt idx="4">
                  <c:v>75-79%</c:v>
                </c:pt>
                <c:pt idx="5">
                  <c:v>70-74%</c:v>
                </c:pt>
                <c:pt idx="6">
                  <c:v>65-69%</c:v>
                </c:pt>
                <c:pt idx="7">
                  <c:v>60-64%</c:v>
                </c:pt>
                <c:pt idx="8">
                  <c:v>55-59%</c:v>
                </c:pt>
                <c:pt idx="9">
                  <c:v> Below 55%</c:v>
                </c:pt>
              </c:strCache>
            </c:strRef>
          </c:cat>
          <c:val>
            <c:numRef>
              <c:f>'Absenteeism Graduation 9th'!$B$3:$K$3</c:f>
              <c:numCache>
                <c:formatCode>0.0%</c:formatCode>
                <c:ptCount val="10"/>
                <c:pt idx="0">
                  <c:v>0.82199999999999995</c:v>
                </c:pt>
                <c:pt idx="1">
                  <c:v>0.7110000000000003</c:v>
                </c:pt>
                <c:pt idx="2">
                  <c:v>0.56299999999999994</c:v>
                </c:pt>
                <c:pt idx="3">
                  <c:v>0.40900000000000014</c:v>
                </c:pt>
                <c:pt idx="4">
                  <c:v>0.30100000000000021</c:v>
                </c:pt>
                <c:pt idx="5">
                  <c:v>0.21000000000000008</c:v>
                </c:pt>
                <c:pt idx="6">
                  <c:v>0.19600000000000001</c:v>
                </c:pt>
                <c:pt idx="7">
                  <c:v>6.3E-2</c:v>
                </c:pt>
                <c:pt idx="8">
                  <c:v>4.3999999999999997E-2</c:v>
                </c:pt>
                <c:pt idx="9">
                  <c:v>3.500000000000001E-2</c:v>
                </c:pt>
              </c:numCache>
            </c:numRef>
          </c:val>
        </c:ser>
        <c:dLbls>
          <c:showLegendKey val="0"/>
          <c:showVal val="1"/>
          <c:showCatName val="0"/>
          <c:showSerName val="0"/>
          <c:showPercent val="0"/>
          <c:showBubbleSize val="0"/>
        </c:dLbls>
        <c:gapWidth val="150"/>
        <c:overlap val="-25"/>
        <c:axId val="83146624"/>
        <c:axId val="85992192"/>
      </c:barChart>
      <c:catAx>
        <c:axId val="83146624"/>
        <c:scaling>
          <c:orientation val="minMax"/>
        </c:scaling>
        <c:delete val="0"/>
        <c:axPos val="b"/>
        <c:majorTickMark val="none"/>
        <c:minorTickMark val="none"/>
        <c:tickLblPos val="nextTo"/>
        <c:txPr>
          <a:bodyPr/>
          <a:lstStyle/>
          <a:p>
            <a:pPr>
              <a:defRPr sz="1600">
                <a:solidFill>
                  <a:schemeClr val="tx1"/>
                </a:solidFill>
              </a:defRPr>
            </a:pPr>
            <a:endParaRPr lang="en-US"/>
          </a:p>
        </c:txPr>
        <c:crossAx val="85992192"/>
        <c:crosses val="autoZero"/>
        <c:auto val="1"/>
        <c:lblAlgn val="ctr"/>
        <c:lblOffset val="100"/>
        <c:noMultiLvlLbl val="0"/>
      </c:catAx>
      <c:valAx>
        <c:axId val="85992192"/>
        <c:scaling>
          <c:orientation val="minMax"/>
        </c:scaling>
        <c:delete val="1"/>
        <c:axPos val="l"/>
        <c:numFmt formatCode="0.0%" sourceLinked="1"/>
        <c:majorTickMark val="out"/>
        <c:minorTickMark val="none"/>
        <c:tickLblPos val="none"/>
        <c:crossAx val="83146624"/>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5897435897435895E-2"/>
          <c:y val="0.31474373395633226"/>
          <c:w val="0.94358974358974368"/>
          <c:h val="0.56627873438897114"/>
        </c:manualLayout>
      </c:layout>
      <c:barChart>
        <c:barDir val="col"/>
        <c:grouping val="clustered"/>
        <c:varyColors val="0"/>
        <c:ser>
          <c:idx val="0"/>
          <c:order val="0"/>
          <c:spPr>
            <a:solidFill>
              <a:srgbClr val="9CBEBD">
                <a:lumMod val="75000"/>
              </a:srgbClr>
            </a:solidFill>
          </c:spPr>
          <c:invertIfNegative val="0"/>
          <c:dLbls>
            <c:txPr>
              <a:bodyPr/>
              <a:lstStyle/>
              <a:p>
                <a:pPr>
                  <a:defRPr sz="2000"/>
                </a:pPr>
                <a:endParaRPr lang="en-US"/>
              </a:p>
            </c:txPr>
            <c:showLegendKey val="0"/>
            <c:showVal val="1"/>
            <c:showCatName val="0"/>
            <c:showSerName val="0"/>
            <c:showPercent val="0"/>
            <c:showBubbleSize val="0"/>
            <c:showLeaderLines val="0"/>
          </c:dLbls>
          <c:cat>
            <c:strRef>
              <c:f>Sheet1!$B$5:$B$9</c:f>
              <c:strCache>
                <c:ptCount val="5"/>
                <c:pt idx="0">
                  <c:v>0</c:v>
                </c:pt>
                <c:pt idx="1">
                  <c:v>1</c:v>
                </c:pt>
                <c:pt idx="2">
                  <c:v>2</c:v>
                </c:pt>
                <c:pt idx="3">
                  <c:v>3</c:v>
                </c:pt>
                <c:pt idx="4">
                  <c:v>4+</c:v>
                </c:pt>
              </c:strCache>
            </c:strRef>
          </c:cat>
          <c:val>
            <c:numRef>
              <c:f>Sheet1!$C$5:$C$9</c:f>
              <c:numCache>
                <c:formatCode>0.0%</c:formatCode>
                <c:ptCount val="5"/>
                <c:pt idx="0">
                  <c:v>0.8570000000000001</c:v>
                </c:pt>
                <c:pt idx="1">
                  <c:v>0.66700000000000015</c:v>
                </c:pt>
                <c:pt idx="2">
                  <c:v>0.4930000000000001</c:v>
                </c:pt>
                <c:pt idx="3">
                  <c:v>0.33600000000000008</c:v>
                </c:pt>
                <c:pt idx="4">
                  <c:v>0.15300000000000002</c:v>
                </c:pt>
              </c:numCache>
            </c:numRef>
          </c:val>
        </c:ser>
        <c:dLbls>
          <c:showLegendKey val="0"/>
          <c:showVal val="1"/>
          <c:showCatName val="0"/>
          <c:showSerName val="0"/>
          <c:showPercent val="0"/>
          <c:showBubbleSize val="0"/>
        </c:dLbls>
        <c:gapWidth val="150"/>
        <c:axId val="33608064"/>
        <c:axId val="33610752"/>
      </c:barChart>
      <c:catAx>
        <c:axId val="33608064"/>
        <c:scaling>
          <c:orientation val="minMax"/>
        </c:scaling>
        <c:delete val="0"/>
        <c:axPos val="b"/>
        <c:majorTickMark val="none"/>
        <c:minorTickMark val="none"/>
        <c:tickLblPos val="nextTo"/>
        <c:txPr>
          <a:bodyPr/>
          <a:lstStyle/>
          <a:p>
            <a:pPr>
              <a:defRPr sz="2000"/>
            </a:pPr>
            <a:endParaRPr lang="en-US"/>
          </a:p>
        </c:txPr>
        <c:crossAx val="33610752"/>
        <c:crosses val="autoZero"/>
        <c:auto val="1"/>
        <c:lblAlgn val="ctr"/>
        <c:lblOffset val="100"/>
        <c:noMultiLvlLbl val="0"/>
      </c:catAx>
      <c:valAx>
        <c:axId val="33610752"/>
        <c:scaling>
          <c:orientation val="minMax"/>
        </c:scaling>
        <c:delete val="1"/>
        <c:axPos val="l"/>
        <c:numFmt formatCode="0.0%" sourceLinked="1"/>
        <c:majorTickMark val="out"/>
        <c:minorTickMark val="none"/>
        <c:tickLblPos val="none"/>
        <c:crossAx val="33608064"/>
        <c:crosses val="autoZero"/>
        <c:crossBetween val="between"/>
      </c:valAx>
    </c:plotArea>
    <c:plotVisOnly val="1"/>
    <c:dispBlanksAs val="gap"/>
    <c:showDLblsOverMax val="0"/>
  </c:chart>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'Graduation Outcome'!$A$4</c:f>
              <c:strCache>
                <c:ptCount val="1"/>
                <c:pt idx="0">
                  <c:v>Non-Graduate</c:v>
                </c:pt>
              </c:strCache>
            </c:strRef>
          </c:tx>
          <c:marker>
            <c:symbol val="diamond"/>
            <c:size val="8"/>
          </c:marker>
          <c:cat>
            <c:strRef>
              <c:f>'Graduation Outcome'!$B$3:$K$3</c:f>
              <c:strCache>
                <c:ptCount val="10"/>
                <c:pt idx="0">
                  <c:v>8th Grade</c:v>
                </c:pt>
                <c:pt idx="1">
                  <c:v>Sep</c:v>
                </c:pt>
                <c:pt idx="2">
                  <c:v>Oct</c:v>
                </c:pt>
                <c:pt idx="3">
                  <c:v>Nov</c:v>
                </c:pt>
                <c:pt idx="4">
                  <c:v>Dec</c:v>
                </c:pt>
                <c:pt idx="5">
                  <c:v>Jan</c:v>
                </c:pt>
                <c:pt idx="6">
                  <c:v>Feb</c:v>
                </c:pt>
                <c:pt idx="7">
                  <c:v>Mar</c:v>
                </c:pt>
                <c:pt idx="8">
                  <c:v>Apr</c:v>
                </c:pt>
                <c:pt idx="9">
                  <c:v>May</c:v>
                </c:pt>
              </c:strCache>
            </c:strRef>
          </c:cat>
          <c:val>
            <c:numRef>
              <c:f>'Graduation Outcome'!$B$4:$K$4</c:f>
              <c:numCache>
                <c:formatCode>####.0000</c:formatCode>
                <c:ptCount val="10"/>
                <c:pt idx="0" formatCode="General">
                  <c:v>0.8</c:v>
                </c:pt>
                <c:pt idx="1">
                  <c:v>0.87724606859060705</c:v>
                </c:pt>
                <c:pt idx="2">
                  <c:v>0.84267396699341446</c:v>
                </c:pt>
                <c:pt idx="3">
                  <c:v>0.80102890040329722</c:v>
                </c:pt>
                <c:pt idx="4">
                  <c:v>0.76742837147775089</c:v>
                </c:pt>
                <c:pt idx="5">
                  <c:v>0.7927513898760421</c:v>
                </c:pt>
                <c:pt idx="6">
                  <c:v>0.77554314182409012</c:v>
                </c:pt>
                <c:pt idx="7">
                  <c:v>0.74892533228611335</c:v>
                </c:pt>
                <c:pt idx="8">
                  <c:v>0.73265779466811198</c:v>
                </c:pt>
                <c:pt idx="9">
                  <c:v>0.71501665758866295</c:v>
                </c:pt>
              </c:numCache>
            </c:numRef>
          </c:val>
          <c:smooth val="0"/>
        </c:ser>
        <c:ser>
          <c:idx val="1"/>
          <c:order val="1"/>
          <c:tx>
            <c:strRef>
              <c:f>'Graduation Outcome'!$A$5</c:f>
              <c:strCache>
                <c:ptCount val="1"/>
                <c:pt idx="0">
                  <c:v>Graduate</c:v>
                </c:pt>
              </c:strCache>
            </c:strRef>
          </c:tx>
          <c:marker>
            <c:symbol val="square"/>
            <c:size val="8"/>
          </c:marker>
          <c:cat>
            <c:strRef>
              <c:f>'Graduation Outcome'!$B$3:$K$3</c:f>
              <c:strCache>
                <c:ptCount val="10"/>
                <c:pt idx="0">
                  <c:v>8th Grade</c:v>
                </c:pt>
                <c:pt idx="1">
                  <c:v>Sep</c:v>
                </c:pt>
                <c:pt idx="2">
                  <c:v>Oct</c:v>
                </c:pt>
                <c:pt idx="3">
                  <c:v>Nov</c:v>
                </c:pt>
                <c:pt idx="4">
                  <c:v>Dec</c:v>
                </c:pt>
                <c:pt idx="5">
                  <c:v>Jan</c:v>
                </c:pt>
                <c:pt idx="6">
                  <c:v>Feb</c:v>
                </c:pt>
                <c:pt idx="7">
                  <c:v>Mar</c:v>
                </c:pt>
                <c:pt idx="8">
                  <c:v>Apr</c:v>
                </c:pt>
                <c:pt idx="9">
                  <c:v>May</c:v>
                </c:pt>
              </c:strCache>
            </c:strRef>
          </c:cat>
          <c:val>
            <c:numRef>
              <c:f>'Graduation Outcome'!$B$5:$K$5</c:f>
              <c:numCache>
                <c:formatCode>####.0000</c:formatCode>
                <c:ptCount val="10"/>
                <c:pt idx="0" formatCode="General">
                  <c:v>0.93</c:v>
                </c:pt>
                <c:pt idx="1">
                  <c:v>0.95734822942302555</c:v>
                </c:pt>
                <c:pt idx="2">
                  <c:v>0.9509218540146378</c:v>
                </c:pt>
                <c:pt idx="3">
                  <c:v>0.93949432404540889</c:v>
                </c:pt>
                <c:pt idx="4">
                  <c:v>0.91627887016817733</c:v>
                </c:pt>
                <c:pt idx="5">
                  <c:v>0.93596222973335541</c:v>
                </c:pt>
                <c:pt idx="6">
                  <c:v>0.92778002312249008</c:v>
                </c:pt>
                <c:pt idx="7">
                  <c:v>0.92295225981135876</c:v>
                </c:pt>
                <c:pt idx="8">
                  <c:v>0.92544191015465482</c:v>
                </c:pt>
                <c:pt idx="9">
                  <c:v>0.92788129744651549</c:v>
                </c:pt>
              </c:numCache>
            </c:numRef>
          </c:val>
          <c:smooth val="0"/>
        </c:ser>
        <c:ser>
          <c:idx val="2"/>
          <c:order val="2"/>
          <c:tx>
            <c:strRef>
              <c:f>'Graduation Outcome'!$A$6</c:f>
              <c:strCache>
                <c:ptCount val="1"/>
                <c:pt idx="0">
                  <c:v>Transfer</c:v>
                </c:pt>
              </c:strCache>
            </c:strRef>
          </c:tx>
          <c:marker>
            <c:symbol val="triangle"/>
            <c:size val="8"/>
          </c:marker>
          <c:cat>
            <c:strRef>
              <c:f>'Graduation Outcome'!$B$3:$K$3</c:f>
              <c:strCache>
                <c:ptCount val="10"/>
                <c:pt idx="0">
                  <c:v>8th Grade</c:v>
                </c:pt>
                <c:pt idx="1">
                  <c:v>Sep</c:v>
                </c:pt>
                <c:pt idx="2">
                  <c:v>Oct</c:v>
                </c:pt>
                <c:pt idx="3">
                  <c:v>Nov</c:v>
                </c:pt>
                <c:pt idx="4">
                  <c:v>Dec</c:v>
                </c:pt>
                <c:pt idx="5">
                  <c:v>Jan</c:v>
                </c:pt>
                <c:pt idx="6">
                  <c:v>Feb</c:v>
                </c:pt>
                <c:pt idx="7">
                  <c:v>Mar</c:v>
                </c:pt>
                <c:pt idx="8">
                  <c:v>Apr</c:v>
                </c:pt>
                <c:pt idx="9">
                  <c:v>May</c:v>
                </c:pt>
              </c:strCache>
            </c:strRef>
          </c:cat>
          <c:val>
            <c:numRef>
              <c:f>'Graduation Outcome'!$B$6:$K$6</c:f>
              <c:numCache>
                <c:formatCode>####.0000</c:formatCode>
                <c:ptCount val="10"/>
                <c:pt idx="0" formatCode="General">
                  <c:v>0.88</c:v>
                </c:pt>
                <c:pt idx="1">
                  <c:v>0.91473953326112856</c:v>
                </c:pt>
                <c:pt idx="2">
                  <c:v>0.89165311013224335</c:v>
                </c:pt>
                <c:pt idx="3">
                  <c:v>0.87154388666197569</c:v>
                </c:pt>
                <c:pt idx="4">
                  <c:v>0.84224581569527968</c:v>
                </c:pt>
                <c:pt idx="5">
                  <c:v>0.86685259549817595</c:v>
                </c:pt>
                <c:pt idx="6">
                  <c:v>0.83719533180740091</c:v>
                </c:pt>
                <c:pt idx="7">
                  <c:v>0.82555794632717594</c:v>
                </c:pt>
                <c:pt idx="8">
                  <c:v>0.81764691784105037</c:v>
                </c:pt>
                <c:pt idx="9">
                  <c:v>0.81585259165316193</c:v>
                </c:pt>
              </c:numCache>
            </c:numRef>
          </c:val>
          <c:smooth val="0"/>
        </c:ser>
        <c:dLbls>
          <c:showLegendKey val="0"/>
          <c:showVal val="0"/>
          <c:showCatName val="0"/>
          <c:showSerName val="0"/>
          <c:showPercent val="0"/>
          <c:showBubbleSize val="0"/>
        </c:dLbls>
        <c:marker val="1"/>
        <c:smooth val="0"/>
        <c:axId val="85273216"/>
        <c:axId val="85279104"/>
      </c:lineChart>
      <c:catAx>
        <c:axId val="85273216"/>
        <c:scaling>
          <c:orientation val="minMax"/>
        </c:scaling>
        <c:delete val="0"/>
        <c:axPos val="b"/>
        <c:numFmt formatCode="General" sourceLinked="1"/>
        <c:majorTickMark val="out"/>
        <c:minorTickMark val="none"/>
        <c:tickLblPos val="nextTo"/>
        <c:crossAx val="85279104"/>
        <c:crosses val="autoZero"/>
        <c:auto val="1"/>
        <c:lblAlgn val="ctr"/>
        <c:lblOffset val="100"/>
        <c:noMultiLvlLbl val="0"/>
      </c:catAx>
      <c:valAx>
        <c:axId val="85279104"/>
        <c:scaling>
          <c:orientation val="minMax"/>
          <c:max val="1"/>
        </c:scaling>
        <c:delete val="0"/>
        <c:axPos val="l"/>
        <c:majorGridlines/>
        <c:numFmt formatCode="0%" sourceLinked="0"/>
        <c:majorTickMark val="out"/>
        <c:minorTickMark val="none"/>
        <c:tickLblPos val="nextTo"/>
        <c:crossAx val="85273216"/>
        <c:crosses val="autoZero"/>
        <c:crossBetween val="between"/>
      </c:valAx>
      <c:spPr>
        <a:noFill/>
        <a:ln w="24873">
          <a:noFill/>
        </a:ln>
      </c:spPr>
    </c:plotArea>
    <c:legend>
      <c:legendPos val="r"/>
      <c:overlay val="0"/>
      <c:txPr>
        <a:bodyPr/>
        <a:lstStyle/>
        <a:p>
          <a:pPr>
            <a:defRPr sz="1763"/>
          </a:pPr>
          <a:endParaRPr lang="en-US"/>
        </a:p>
      </c:txPr>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drawing1.xml><?xml version="1.0" encoding="utf-8"?>
<c:userShapes xmlns:c="http://schemas.openxmlformats.org/drawingml/2006/chart">
  <cdr:relSizeAnchor xmlns:cdr="http://schemas.openxmlformats.org/drawingml/2006/chartDrawing">
    <cdr:from>
      <cdr:x>0.40962</cdr:x>
      <cdr:y>0.9533</cdr:y>
    </cdr:from>
    <cdr:to>
      <cdr:x>0.54808</cdr:x>
      <cdr:y>1</cdr:y>
    </cdr:to>
    <cdr:sp macro="" textlink="">
      <cdr:nvSpPr>
        <cdr:cNvPr id="2" name="TextBox 1"/>
        <cdr:cNvSpPr txBox="1"/>
      </cdr:nvSpPr>
      <cdr:spPr>
        <a:xfrm xmlns:a="http://schemas.openxmlformats.org/drawingml/2006/main">
          <a:off x="2028825" y="3305174"/>
          <a:ext cx="685800" cy="1619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0"/>
            <a:ext cx="2972421" cy="465138"/>
          </a:xfrm>
          <a:prstGeom prst="rect">
            <a:avLst/>
          </a:prstGeom>
          <a:noFill/>
          <a:ln w="9525">
            <a:noFill/>
            <a:miter lim="800000"/>
            <a:headEnd/>
            <a:tailEnd/>
          </a:ln>
        </p:spPr>
        <p:txBody>
          <a:bodyPr vert="horz" wrap="square" lIns="93168" tIns="46584" rIns="93168" bIns="46584" numCol="1" anchor="t" anchorCtr="0" compatLnSpc="1">
            <a:prstTxWarp prst="textNoShape">
              <a:avLst/>
            </a:prstTxWarp>
          </a:bodyPr>
          <a:lstStyle>
            <a:lvl1pPr defTabSz="914182" eaLnBrk="0" hangingPunct="0">
              <a:defRPr sz="1200">
                <a:cs typeface="Arial" charset="0"/>
              </a:defRPr>
            </a:lvl1pPr>
          </a:lstStyle>
          <a:p>
            <a:pPr>
              <a:defRPr/>
            </a:pPr>
            <a:endParaRPr lang="en-US"/>
          </a:p>
        </p:txBody>
      </p:sp>
      <p:sp>
        <p:nvSpPr>
          <p:cNvPr id="3" name="Date Placeholder 2"/>
          <p:cNvSpPr>
            <a:spLocks noGrp="1"/>
          </p:cNvSpPr>
          <p:nvPr>
            <p:ph type="dt" sz="quarter" idx="1"/>
          </p:nvPr>
        </p:nvSpPr>
        <p:spPr bwMode="auto">
          <a:xfrm>
            <a:off x="3884027" y="0"/>
            <a:ext cx="2972421" cy="465138"/>
          </a:xfrm>
          <a:prstGeom prst="rect">
            <a:avLst/>
          </a:prstGeom>
          <a:noFill/>
          <a:ln w="9525">
            <a:noFill/>
            <a:miter lim="800000"/>
            <a:headEnd/>
            <a:tailEnd/>
          </a:ln>
        </p:spPr>
        <p:txBody>
          <a:bodyPr vert="horz" wrap="square" lIns="93168" tIns="46584" rIns="93168" bIns="46584" numCol="1" anchor="t" anchorCtr="0" compatLnSpc="1">
            <a:prstTxWarp prst="textNoShape">
              <a:avLst/>
            </a:prstTxWarp>
          </a:bodyPr>
          <a:lstStyle>
            <a:lvl1pPr algn="r" defTabSz="914182" eaLnBrk="0" hangingPunct="0">
              <a:defRPr sz="1200">
                <a:cs typeface="Arial" charset="0"/>
              </a:defRPr>
            </a:lvl1pPr>
          </a:lstStyle>
          <a:p>
            <a:pPr>
              <a:defRPr/>
            </a:pPr>
            <a:fld id="{5AE6350C-F7BB-4D7E-A515-29333491F539}" type="datetimeFigureOut">
              <a:rPr lang="en-US"/>
              <a:pPr>
                <a:defRPr/>
              </a:pPr>
              <a:t>7/26/2012</a:t>
            </a:fld>
            <a:endParaRPr lang="en-US"/>
          </a:p>
        </p:txBody>
      </p:sp>
      <p:sp>
        <p:nvSpPr>
          <p:cNvPr id="4" name="Footer Placeholder 3"/>
          <p:cNvSpPr>
            <a:spLocks noGrp="1"/>
          </p:cNvSpPr>
          <p:nvPr>
            <p:ph type="ftr" sz="quarter" idx="2"/>
          </p:nvPr>
        </p:nvSpPr>
        <p:spPr bwMode="auto">
          <a:xfrm>
            <a:off x="1" y="8829675"/>
            <a:ext cx="2972421" cy="465138"/>
          </a:xfrm>
          <a:prstGeom prst="rect">
            <a:avLst/>
          </a:prstGeom>
          <a:noFill/>
          <a:ln w="9525">
            <a:noFill/>
            <a:miter lim="800000"/>
            <a:headEnd/>
            <a:tailEnd/>
          </a:ln>
        </p:spPr>
        <p:txBody>
          <a:bodyPr vert="horz" wrap="square" lIns="93168" tIns="46584" rIns="93168" bIns="46584" numCol="1" anchor="b" anchorCtr="0" compatLnSpc="1">
            <a:prstTxWarp prst="textNoShape">
              <a:avLst/>
            </a:prstTxWarp>
          </a:bodyPr>
          <a:lstStyle>
            <a:lvl1pPr defTabSz="914182" eaLnBrk="0" hangingPunct="0">
              <a:defRPr sz="1200">
                <a:cs typeface="Arial" charset="0"/>
              </a:defRPr>
            </a:lvl1pPr>
          </a:lstStyle>
          <a:p>
            <a:pPr>
              <a:defRPr/>
            </a:pPr>
            <a:endParaRPr lang="en-US"/>
          </a:p>
        </p:txBody>
      </p:sp>
      <p:sp>
        <p:nvSpPr>
          <p:cNvPr id="5" name="Slide Number Placeholder 4"/>
          <p:cNvSpPr>
            <a:spLocks noGrp="1"/>
          </p:cNvSpPr>
          <p:nvPr>
            <p:ph type="sldNum" sz="quarter" idx="3"/>
          </p:nvPr>
        </p:nvSpPr>
        <p:spPr bwMode="auto">
          <a:xfrm>
            <a:off x="3884027" y="8829675"/>
            <a:ext cx="2972421" cy="465138"/>
          </a:xfrm>
          <a:prstGeom prst="rect">
            <a:avLst/>
          </a:prstGeom>
          <a:noFill/>
          <a:ln w="9525">
            <a:noFill/>
            <a:miter lim="800000"/>
            <a:headEnd/>
            <a:tailEnd/>
          </a:ln>
        </p:spPr>
        <p:txBody>
          <a:bodyPr vert="horz" wrap="square" lIns="93168" tIns="46584" rIns="93168" bIns="46584" numCol="1" anchor="b" anchorCtr="0" compatLnSpc="1">
            <a:prstTxWarp prst="textNoShape">
              <a:avLst/>
            </a:prstTxWarp>
          </a:bodyPr>
          <a:lstStyle>
            <a:lvl1pPr algn="r" defTabSz="914182" eaLnBrk="0" hangingPunct="0">
              <a:defRPr sz="1200">
                <a:cs typeface="Arial" charset="0"/>
              </a:defRPr>
            </a:lvl1pPr>
          </a:lstStyle>
          <a:p>
            <a:pPr>
              <a:defRPr/>
            </a:pPr>
            <a:fld id="{D26E8FC0-CF4E-4BBB-97C1-4B68D7429169}" type="slidenum">
              <a:rPr lang="en-US"/>
              <a:pPr>
                <a:defRPr/>
              </a:pPr>
              <a:t>‹#›</a:t>
            </a:fld>
            <a:endParaRPr lang="en-US"/>
          </a:p>
        </p:txBody>
      </p:sp>
    </p:spTree>
    <p:extLst>
      <p:ext uri="{BB962C8B-B14F-4D97-AF65-F5344CB8AC3E}">
        <p14:creationId xmlns:p14="http://schemas.microsoft.com/office/powerpoint/2010/main" val="4839615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0"/>
            <a:ext cx="2972421" cy="465138"/>
          </a:xfrm>
          <a:prstGeom prst="rect">
            <a:avLst/>
          </a:prstGeom>
          <a:noFill/>
          <a:ln w="9525">
            <a:noFill/>
            <a:miter lim="800000"/>
            <a:headEnd/>
            <a:tailEnd/>
          </a:ln>
        </p:spPr>
        <p:txBody>
          <a:bodyPr vert="horz" wrap="square" lIns="93168" tIns="46584" rIns="93168" bIns="46584" numCol="1" anchor="t" anchorCtr="0" compatLnSpc="1">
            <a:prstTxWarp prst="textNoShape">
              <a:avLst/>
            </a:prstTxWarp>
          </a:bodyPr>
          <a:lstStyle>
            <a:lvl1pPr defTabSz="914182" eaLnBrk="0" hangingPunct="0">
              <a:defRPr sz="1200">
                <a:cs typeface="Arial" charset="0"/>
              </a:defRPr>
            </a:lvl1pPr>
          </a:lstStyle>
          <a:p>
            <a:pPr>
              <a:defRPr/>
            </a:pPr>
            <a:endParaRPr lang="en-US"/>
          </a:p>
        </p:txBody>
      </p:sp>
      <p:sp>
        <p:nvSpPr>
          <p:cNvPr id="3" name="Date Placeholder 2"/>
          <p:cNvSpPr>
            <a:spLocks noGrp="1"/>
          </p:cNvSpPr>
          <p:nvPr>
            <p:ph type="dt" idx="1"/>
          </p:nvPr>
        </p:nvSpPr>
        <p:spPr bwMode="auto">
          <a:xfrm>
            <a:off x="3884027" y="0"/>
            <a:ext cx="2972421" cy="465138"/>
          </a:xfrm>
          <a:prstGeom prst="rect">
            <a:avLst/>
          </a:prstGeom>
          <a:noFill/>
          <a:ln w="9525">
            <a:noFill/>
            <a:miter lim="800000"/>
            <a:headEnd/>
            <a:tailEnd/>
          </a:ln>
        </p:spPr>
        <p:txBody>
          <a:bodyPr vert="horz" wrap="square" lIns="93168" tIns="46584" rIns="93168" bIns="46584" numCol="1" anchor="t" anchorCtr="0" compatLnSpc="1">
            <a:prstTxWarp prst="textNoShape">
              <a:avLst/>
            </a:prstTxWarp>
          </a:bodyPr>
          <a:lstStyle>
            <a:lvl1pPr algn="r" defTabSz="914182" eaLnBrk="0" hangingPunct="0">
              <a:defRPr sz="1200">
                <a:cs typeface="Arial" charset="0"/>
              </a:defRPr>
            </a:lvl1pPr>
          </a:lstStyle>
          <a:p>
            <a:pPr>
              <a:defRPr/>
            </a:pPr>
            <a:fld id="{D9FD52F1-8662-41E5-BA4D-BBCE32C56D30}" type="datetimeFigureOut">
              <a:rPr lang="en-US"/>
              <a:pPr>
                <a:defRPr/>
              </a:pPr>
              <a:t>7/26/2012</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317" tIns="46659" rIns="93317" bIns="46659" rtlCol="0" anchor="ctr"/>
          <a:lstStyle/>
          <a:p>
            <a:pPr lvl="0"/>
            <a:endParaRPr lang="en-US" noProof="0" smtClean="0"/>
          </a:p>
        </p:txBody>
      </p:sp>
      <p:sp>
        <p:nvSpPr>
          <p:cNvPr id="5" name="Notes Placeholder 4"/>
          <p:cNvSpPr>
            <a:spLocks noGrp="1"/>
          </p:cNvSpPr>
          <p:nvPr>
            <p:ph type="body" sz="quarter" idx="3"/>
          </p:nvPr>
        </p:nvSpPr>
        <p:spPr bwMode="auto">
          <a:xfrm>
            <a:off x="686421" y="4416426"/>
            <a:ext cx="5485158" cy="4183063"/>
          </a:xfrm>
          <a:prstGeom prst="rect">
            <a:avLst/>
          </a:prstGeom>
          <a:noFill/>
          <a:ln w="9525">
            <a:noFill/>
            <a:miter lim="800000"/>
            <a:headEnd/>
            <a:tailEnd/>
          </a:ln>
        </p:spPr>
        <p:txBody>
          <a:bodyPr vert="horz" wrap="square" lIns="93168" tIns="46584" rIns="93168" bIns="4658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bwMode="auto">
          <a:xfrm>
            <a:off x="1" y="8829675"/>
            <a:ext cx="2972421" cy="465138"/>
          </a:xfrm>
          <a:prstGeom prst="rect">
            <a:avLst/>
          </a:prstGeom>
          <a:noFill/>
          <a:ln w="9525">
            <a:noFill/>
            <a:miter lim="800000"/>
            <a:headEnd/>
            <a:tailEnd/>
          </a:ln>
        </p:spPr>
        <p:txBody>
          <a:bodyPr vert="horz" wrap="square" lIns="93168" tIns="46584" rIns="93168" bIns="46584" numCol="1" anchor="b" anchorCtr="0" compatLnSpc="1">
            <a:prstTxWarp prst="textNoShape">
              <a:avLst/>
            </a:prstTxWarp>
          </a:bodyPr>
          <a:lstStyle>
            <a:lvl1pPr defTabSz="914182" eaLnBrk="0" hangingPunct="0">
              <a:defRPr sz="1200">
                <a:cs typeface="Arial" charset="0"/>
              </a:defRPr>
            </a:lvl1pPr>
          </a:lstStyle>
          <a:p>
            <a:pPr>
              <a:defRPr/>
            </a:pPr>
            <a:endParaRPr lang="en-US"/>
          </a:p>
        </p:txBody>
      </p:sp>
      <p:sp>
        <p:nvSpPr>
          <p:cNvPr id="7" name="Slide Number Placeholder 6"/>
          <p:cNvSpPr>
            <a:spLocks noGrp="1"/>
          </p:cNvSpPr>
          <p:nvPr>
            <p:ph type="sldNum" sz="quarter" idx="5"/>
          </p:nvPr>
        </p:nvSpPr>
        <p:spPr bwMode="auto">
          <a:xfrm>
            <a:off x="3884027" y="8829675"/>
            <a:ext cx="2972421" cy="465138"/>
          </a:xfrm>
          <a:prstGeom prst="rect">
            <a:avLst/>
          </a:prstGeom>
          <a:noFill/>
          <a:ln w="9525">
            <a:noFill/>
            <a:miter lim="800000"/>
            <a:headEnd/>
            <a:tailEnd/>
          </a:ln>
        </p:spPr>
        <p:txBody>
          <a:bodyPr vert="horz" wrap="square" lIns="93168" tIns="46584" rIns="93168" bIns="46584" numCol="1" anchor="b" anchorCtr="0" compatLnSpc="1">
            <a:prstTxWarp prst="textNoShape">
              <a:avLst/>
            </a:prstTxWarp>
          </a:bodyPr>
          <a:lstStyle>
            <a:lvl1pPr algn="r" defTabSz="914182" eaLnBrk="0" hangingPunct="0">
              <a:defRPr sz="1200">
                <a:cs typeface="Arial" charset="0"/>
              </a:defRPr>
            </a:lvl1pPr>
          </a:lstStyle>
          <a:p>
            <a:pPr>
              <a:defRPr/>
            </a:pPr>
            <a:fld id="{A710B19E-BE3A-4411-A038-7CCE2610179B}" type="slidenum">
              <a:rPr lang="en-US"/>
              <a:pPr>
                <a:defRPr/>
              </a:pPr>
              <a:t>‹#›</a:t>
            </a:fld>
            <a:endParaRPr lang="en-US"/>
          </a:p>
        </p:txBody>
      </p:sp>
    </p:spTree>
    <p:extLst>
      <p:ext uri="{BB962C8B-B14F-4D97-AF65-F5344CB8AC3E}">
        <p14:creationId xmlns:p14="http://schemas.microsoft.com/office/powerpoint/2010/main" val="12614756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710B19E-BE3A-4411-A038-7CCE2610179B}" type="slidenum">
              <a:rPr lang="en-US" smtClean="0"/>
              <a:pPr>
                <a:defRPr/>
              </a:pPr>
              <a:t>4</a:t>
            </a:fld>
            <a:endParaRPr lang="en-US"/>
          </a:p>
        </p:txBody>
      </p:sp>
    </p:spTree>
    <p:extLst>
      <p:ext uri="{BB962C8B-B14F-4D97-AF65-F5344CB8AC3E}">
        <p14:creationId xmlns:p14="http://schemas.microsoft.com/office/powerpoint/2010/main" val="1200681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a:solidFill>
                  <a:schemeClr val="tx1"/>
                </a:solidFill>
                <a:latin typeface="Verdana" pitchFamily="34" charset="0"/>
                <a:cs typeface="Arial" charset="0"/>
              </a:defRPr>
            </a:lvl1pPr>
            <a:lvl2pPr marL="742950" indent="-285750" defTabSz="912813" eaLnBrk="0" hangingPunct="0">
              <a:defRPr>
                <a:solidFill>
                  <a:schemeClr val="tx1"/>
                </a:solidFill>
                <a:latin typeface="Verdana" pitchFamily="34" charset="0"/>
                <a:cs typeface="Arial" charset="0"/>
              </a:defRPr>
            </a:lvl2pPr>
            <a:lvl3pPr marL="1143000" indent="-228600" defTabSz="912813" eaLnBrk="0" hangingPunct="0">
              <a:defRPr>
                <a:solidFill>
                  <a:schemeClr val="tx1"/>
                </a:solidFill>
                <a:latin typeface="Verdana" pitchFamily="34" charset="0"/>
                <a:cs typeface="Arial" charset="0"/>
              </a:defRPr>
            </a:lvl3pPr>
            <a:lvl4pPr marL="1600200" indent="-228600" defTabSz="912813" eaLnBrk="0" hangingPunct="0">
              <a:defRPr>
                <a:solidFill>
                  <a:schemeClr val="tx1"/>
                </a:solidFill>
                <a:latin typeface="Verdana" pitchFamily="34" charset="0"/>
                <a:cs typeface="Arial" charset="0"/>
              </a:defRPr>
            </a:lvl4pPr>
            <a:lvl5pPr marL="2057400" indent="-228600" defTabSz="912813" eaLnBrk="0" hangingPunct="0">
              <a:defRPr>
                <a:solidFill>
                  <a:schemeClr val="tx1"/>
                </a:solidFill>
                <a:latin typeface="Verdana" pitchFamily="34" charset="0"/>
                <a:cs typeface="Arial" charset="0"/>
              </a:defRPr>
            </a:lvl5pPr>
            <a:lvl6pPr marL="2514600" indent="-228600" defTabSz="912813" eaLnBrk="0" fontAlgn="base" hangingPunct="0">
              <a:spcBef>
                <a:spcPct val="0"/>
              </a:spcBef>
              <a:spcAft>
                <a:spcPct val="0"/>
              </a:spcAft>
              <a:defRPr>
                <a:solidFill>
                  <a:schemeClr val="tx1"/>
                </a:solidFill>
                <a:latin typeface="Verdana" pitchFamily="34" charset="0"/>
                <a:cs typeface="Arial" charset="0"/>
              </a:defRPr>
            </a:lvl6pPr>
            <a:lvl7pPr marL="2971800" indent="-228600" defTabSz="912813" eaLnBrk="0" fontAlgn="base" hangingPunct="0">
              <a:spcBef>
                <a:spcPct val="0"/>
              </a:spcBef>
              <a:spcAft>
                <a:spcPct val="0"/>
              </a:spcAft>
              <a:defRPr>
                <a:solidFill>
                  <a:schemeClr val="tx1"/>
                </a:solidFill>
                <a:latin typeface="Verdana" pitchFamily="34" charset="0"/>
                <a:cs typeface="Arial" charset="0"/>
              </a:defRPr>
            </a:lvl7pPr>
            <a:lvl8pPr marL="3429000" indent="-228600" defTabSz="912813" eaLnBrk="0" fontAlgn="base" hangingPunct="0">
              <a:spcBef>
                <a:spcPct val="0"/>
              </a:spcBef>
              <a:spcAft>
                <a:spcPct val="0"/>
              </a:spcAft>
              <a:defRPr>
                <a:solidFill>
                  <a:schemeClr val="tx1"/>
                </a:solidFill>
                <a:latin typeface="Verdana" pitchFamily="34" charset="0"/>
                <a:cs typeface="Arial" charset="0"/>
              </a:defRPr>
            </a:lvl8pPr>
            <a:lvl9pPr marL="3886200" indent="-228600" defTabSz="912813" eaLnBrk="0" fontAlgn="base" hangingPunct="0">
              <a:spcBef>
                <a:spcPct val="0"/>
              </a:spcBef>
              <a:spcAft>
                <a:spcPct val="0"/>
              </a:spcAft>
              <a:defRPr>
                <a:solidFill>
                  <a:schemeClr val="tx1"/>
                </a:solidFill>
                <a:latin typeface="Verdana" pitchFamily="34" charset="0"/>
                <a:cs typeface="Arial" charset="0"/>
              </a:defRPr>
            </a:lvl9pPr>
          </a:lstStyle>
          <a:p>
            <a:fld id="{0D0697FA-CE04-40D4-BE4D-60440037E385}" type="slidenum">
              <a:rPr lang="en-US" smtClean="0"/>
              <a:pPr/>
              <a:t>6</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We</a:t>
            </a:r>
            <a:r>
              <a:rPr lang="en-US" baseline="0" dirty="0" smtClean="0"/>
              <a:t> don’t have time for me to tell you about all the analyses we did including 8</a:t>
            </a:r>
            <a:r>
              <a:rPr lang="en-US" baseline="30000" dirty="0" smtClean="0"/>
              <a:t>th</a:t>
            </a:r>
            <a:r>
              <a:rPr lang="en-US" baseline="0" dirty="0" smtClean="0"/>
              <a:t> grade data, but these next couple of slides show the relationship between 8</a:t>
            </a:r>
            <a:r>
              <a:rPr lang="en-US" baseline="30000" dirty="0" smtClean="0"/>
              <a:t>th</a:t>
            </a:r>
            <a:r>
              <a:rPr lang="en-US" baseline="0" dirty="0" smtClean="0"/>
              <a:t> grade attendance and month by month 9</a:t>
            </a:r>
            <a:r>
              <a:rPr lang="en-US" baseline="30000" dirty="0" smtClean="0"/>
              <a:t>th</a:t>
            </a:r>
            <a:r>
              <a:rPr lang="en-US" baseline="0" dirty="0" smtClean="0"/>
              <a:t> grade attendance, first with core course failure, and then with graduation outcomes.</a:t>
            </a:r>
            <a:endParaRPr lang="en-US" dirty="0" smtClean="0"/>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a:solidFill>
                  <a:schemeClr val="tx1"/>
                </a:solidFill>
                <a:latin typeface="Verdana" pitchFamily="34" charset="0"/>
                <a:cs typeface="Arial" charset="0"/>
              </a:defRPr>
            </a:lvl1pPr>
            <a:lvl2pPr marL="742950" indent="-285750" defTabSz="912813" eaLnBrk="0" hangingPunct="0">
              <a:defRPr>
                <a:solidFill>
                  <a:schemeClr val="tx1"/>
                </a:solidFill>
                <a:latin typeface="Verdana" pitchFamily="34" charset="0"/>
                <a:cs typeface="Arial" charset="0"/>
              </a:defRPr>
            </a:lvl2pPr>
            <a:lvl3pPr marL="1143000" indent="-228600" defTabSz="912813" eaLnBrk="0" hangingPunct="0">
              <a:defRPr>
                <a:solidFill>
                  <a:schemeClr val="tx1"/>
                </a:solidFill>
                <a:latin typeface="Verdana" pitchFamily="34" charset="0"/>
                <a:cs typeface="Arial" charset="0"/>
              </a:defRPr>
            </a:lvl3pPr>
            <a:lvl4pPr marL="1600200" indent="-228600" defTabSz="912813" eaLnBrk="0" hangingPunct="0">
              <a:defRPr>
                <a:solidFill>
                  <a:schemeClr val="tx1"/>
                </a:solidFill>
                <a:latin typeface="Verdana" pitchFamily="34" charset="0"/>
                <a:cs typeface="Arial" charset="0"/>
              </a:defRPr>
            </a:lvl4pPr>
            <a:lvl5pPr marL="2057400" indent="-228600" defTabSz="912813" eaLnBrk="0" hangingPunct="0">
              <a:defRPr>
                <a:solidFill>
                  <a:schemeClr val="tx1"/>
                </a:solidFill>
                <a:latin typeface="Verdana" pitchFamily="34" charset="0"/>
                <a:cs typeface="Arial" charset="0"/>
              </a:defRPr>
            </a:lvl5pPr>
            <a:lvl6pPr marL="2514600" indent="-228600" defTabSz="912813" eaLnBrk="0" fontAlgn="base" hangingPunct="0">
              <a:spcBef>
                <a:spcPct val="0"/>
              </a:spcBef>
              <a:spcAft>
                <a:spcPct val="0"/>
              </a:spcAft>
              <a:defRPr>
                <a:solidFill>
                  <a:schemeClr val="tx1"/>
                </a:solidFill>
                <a:latin typeface="Verdana" pitchFamily="34" charset="0"/>
                <a:cs typeface="Arial" charset="0"/>
              </a:defRPr>
            </a:lvl6pPr>
            <a:lvl7pPr marL="2971800" indent="-228600" defTabSz="912813" eaLnBrk="0" fontAlgn="base" hangingPunct="0">
              <a:spcBef>
                <a:spcPct val="0"/>
              </a:spcBef>
              <a:spcAft>
                <a:spcPct val="0"/>
              </a:spcAft>
              <a:defRPr>
                <a:solidFill>
                  <a:schemeClr val="tx1"/>
                </a:solidFill>
                <a:latin typeface="Verdana" pitchFamily="34" charset="0"/>
                <a:cs typeface="Arial" charset="0"/>
              </a:defRPr>
            </a:lvl7pPr>
            <a:lvl8pPr marL="3429000" indent="-228600" defTabSz="912813" eaLnBrk="0" fontAlgn="base" hangingPunct="0">
              <a:spcBef>
                <a:spcPct val="0"/>
              </a:spcBef>
              <a:spcAft>
                <a:spcPct val="0"/>
              </a:spcAft>
              <a:defRPr>
                <a:solidFill>
                  <a:schemeClr val="tx1"/>
                </a:solidFill>
                <a:latin typeface="Verdana" pitchFamily="34" charset="0"/>
                <a:cs typeface="Arial" charset="0"/>
              </a:defRPr>
            </a:lvl8pPr>
            <a:lvl9pPr marL="3886200" indent="-228600" defTabSz="912813" eaLnBrk="0" fontAlgn="base" hangingPunct="0">
              <a:spcBef>
                <a:spcPct val="0"/>
              </a:spcBef>
              <a:spcAft>
                <a:spcPct val="0"/>
              </a:spcAft>
              <a:defRPr>
                <a:solidFill>
                  <a:schemeClr val="tx1"/>
                </a:solidFill>
                <a:latin typeface="Verdana" pitchFamily="34" charset="0"/>
                <a:cs typeface="Arial" charset="0"/>
              </a:defRPr>
            </a:lvl9pPr>
          </a:lstStyle>
          <a:p>
            <a:fld id="{BAEF35AE-CD9C-4C3D-B2FE-D0B1A360DBBB}" type="slidenum">
              <a:rPr lang="en-US" smtClean="0"/>
              <a:pPr/>
              <a:t>8</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710B19E-BE3A-4411-A038-7CCE2610179B}" type="slidenum">
              <a:rPr lang="en-US" smtClean="0"/>
              <a:pPr>
                <a:defRPr/>
              </a:pPr>
              <a:t>9</a:t>
            </a:fld>
            <a:endParaRPr lang="en-US"/>
          </a:p>
        </p:txBody>
      </p:sp>
    </p:spTree>
    <p:extLst>
      <p:ext uri="{BB962C8B-B14F-4D97-AF65-F5344CB8AC3E}">
        <p14:creationId xmlns:p14="http://schemas.microsoft.com/office/powerpoint/2010/main" val="2844619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2010-11 data on course failure are very similar.</a:t>
            </a:r>
            <a:endParaRPr lang="en-US" dirty="0"/>
          </a:p>
        </p:txBody>
      </p:sp>
      <p:sp>
        <p:nvSpPr>
          <p:cNvPr id="4" name="Slide Number Placeholder 3"/>
          <p:cNvSpPr>
            <a:spLocks noGrp="1"/>
          </p:cNvSpPr>
          <p:nvPr>
            <p:ph type="sldNum" sz="quarter" idx="10"/>
          </p:nvPr>
        </p:nvSpPr>
        <p:spPr/>
        <p:txBody>
          <a:bodyPr/>
          <a:lstStyle/>
          <a:p>
            <a:pPr>
              <a:defRPr/>
            </a:pPr>
            <a:fld id="{A710B19E-BE3A-4411-A038-7CCE2610179B}" type="slidenum">
              <a:rPr lang="en-US" smtClean="0"/>
              <a:pPr>
                <a:defRPr/>
              </a:pPr>
              <a:t>10</a:t>
            </a:fld>
            <a:endParaRPr lang="en-US"/>
          </a:p>
        </p:txBody>
      </p:sp>
    </p:spTree>
    <p:extLst>
      <p:ext uri="{BB962C8B-B14F-4D97-AF65-F5344CB8AC3E}">
        <p14:creationId xmlns:p14="http://schemas.microsoft.com/office/powerpoint/2010/main" val="2429320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Does college-ready need dash.</a:t>
            </a:r>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a:solidFill>
                  <a:schemeClr val="tx1"/>
                </a:solidFill>
                <a:latin typeface="Verdana" pitchFamily="34" charset="0"/>
                <a:cs typeface="Arial" charset="0"/>
              </a:defRPr>
            </a:lvl1pPr>
            <a:lvl2pPr marL="742950" indent="-285750" defTabSz="912813" eaLnBrk="0" hangingPunct="0">
              <a:defRPr>
                <a:solidFill>
                  <a:schemeClr val="tx1"/>
                </a:solidFill>
                <a:latin typeface="Verdana" pitchFamily="34" charset="0"/>
                <a:cs typeface="Arial" charset="0"/>
              </a:defRPr>
            </a:lvl2pPr>
            <a:lvl3pPr marL="1143000" indent="-228600" defTabSz="912813" eaLnBrk="0" hangingPunct="0">
              <a:defRPr>
                <a:solidFill>
                  <a:schemeClr val="tx1"/>
                </a:solidFill>
                <a:latin typeface="Verdana" pitchFamily="34" charset="0"/>
                <a:cs typeface="Arial" charset="0"/>
              </a:defRPr>
            </a:lvl3pPr>
            <a:lvl4pPr marL="1600200" indent="-228600" defTabSz="912813" eaLnBrk="0" hangingPunct="0">
              <a:defRPr>
                <a:solidFill>
                  <a:schemeClr val="tx1"/>
                </a:solidFill>
                <a:latin typeface="Verdana" pitchFamily="34" charset="0"/>
                <a:cs typeface="Arial" charset="0"/>
              </a:defRPr>
            </a:lvl4pPr>
            <a:lvl5pPr marL="2057400" indent="-228600" defTabSz="912813" eaLnBrk="0" hangingPunct="0">
              <a:defRPr>
                <a:solidFill>
                  <a:schemeClr val="tx1"/>
                </a:solidFill>
                <a:latin typeface="Verdana" pitchFamily="34" charset="0"/>
                <a:cs typeface="Arial" charset="0"/>
              </a:defRPr>
            </a:lvl5pPr>
            <a:lvl6pPr marL="2514600" indent="-228600" defTabSz="912813" eaLnBrk="0" fontAlgn="base" hangingPunct="0">
              <a:spcBef>
                <a:spcPct val="0"/>
              </a:spcBef>
              <a:spcAft>
                <a:spcPct val="0"/>
              </a:spcAft>
              <a:defRPr>
                <a:solidFill>
                  <a:schemeClr val="tx1"/>
                </a:solidFill>
                <a:latin typeface="Verdana" pitchFamily="34" charset="0"/>
                <a:cs typeface="Arial" charset="0"/>
              </a:defRPr>
            </a:lvl6pPr>
            <a:lvl7pPr marL="2971800" indent="-228600" defTabSz="912813" eaLnBrk="0" fontAlgn="base" hangingPunct="0">
              <a:spcBef>
                <a:spcPct val="0"/>
              </a:spcBef>
              <a:spcAft>
                <a:spcPct val="0"/>
              </a:spcAft>
              <a:defRPr>
                <a:solidFill>
                  <a:schemeClr val="tx1"/>
                </a:solidFill>
                <a:latin typeface="Verdana" pitchFamily="34" charset="0"/>
                <a:cs typeface="Arial" charset="0"/>
              </a:defRPr>
            </a:lvl7pPr>
            <a:lvl8pPr marL="3429000" indent="-228600" defTabSz="912813" eaLnBrk="0" fontAlgn="base" hangingPunct="0">
              <a:spcBef>
                <a:spcPct val="0"/>
              </a:spcBef>
              <a:spcAft>
                <a:spcPct val="0"/>
              </a:spcAft>
              <a:defRPr>
                <a:solidFill>
                  <a:schemeClr val="tx1"/>
                </a:solidFill>
                <a:latin typeface="Verdana" pitchFamily="34" charset="0"/>
                <a:cs typeface="Arial" charset="0"/>
              </a:defRPr>
            </a:lvl8pPr>
            <a:lvl9pPr marL="3886200" indent="-228600" defTabSz="912813" eaLnBrk="0" fontAlgn="base" hangingPunct="0">
              <a:spcBef>
                <a:spcPct val="0"/>
              </a:spcBef>
              <a:spcAft>
                <a:spcPct val="0"/>
              </a:spcAft>
              <a:defRPr>
                <a:solidFill>
                  <a:schemeClr val="tx1"/>
                </a:solidFill>
                <a:latin typeface="Verdana" pitchFamily="34" charset="0"/>
                <a:cs typeface="Arial" charset="0"/>
              </a:defRPr>
            </a:lvl9pPr>
          </a:lstStyle>
          <a:p>
            <a:fld id="{F61E755E-24CC-41AF-BD73-F4E69E9F33A1}" type="slidenum">
              <a:rPr lang="en-US" smtClean="0"/>
              <a:pPr/>
              <a:t>11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6276191-0D71-41F5-A87D-EDD7313A94CE}"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3A1A643-3728-467E-901F-BF6DE2788EDA}"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67E4034-2CDB-4C42-BD23-AF6DB5EF660F}"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A6A910D-524A-4E74-AF51-7D0B941AF2C2}"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ED5EAFF-F358-4CBC-B141-40659D5A54DB}"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30118AD-D6B9-4BCE-8D0E-ACA15E89D914}"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EB2281DA-8C8B-4E64-A5B7-EC5BB9762EA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C3784A3-78F1-4394-9A63-90A3467A7D7E}"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C7D844B3-A006-4A26-88B3-570EC3C4F259}"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B5A7640-A11C-4574-84BA-85E9EFBB4CA0}" type="slidenum">
              <a:rPr lang="en-US" smtClean="0"/>
              <a:pPr>
                <a:defRPr/>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pPr>
              <a:defRPr/>
            </a:pPr>
            <a:endParaRPr lang="en-US"/>
          </a:p>
        </p:txBody>
      </p:sp>
      <p:sp>
        <p:nvSpPr>
          <p:cNvPr id="9" name="Slide Number Placeholder 8"/>
          <p:cNvSpPr>
            <a:spLocks noGrp="1"/>
          </p:cNvSpPr>
          <p:nvPr>
            <p:ph type="sldNum" sz="quarter" idx="11"/>
          </p:nvPr>
        </p:nvSpPr>
        <p:spPr/>
        <p:txBody>
          <a:bodyPr/>
          <a:lstStyle/>
          <a:p>
            <a:pPr>
              <a:defRPr/>
            </a:pPr>
            <a:fld id="{A3101AB3-8990-4B3E-B0FE-82C60A78B074}" type="slidenum">
              <a:rPr lang="en-US" smtClean="0"/>
              <a:pPr>
                <a:defRPr/>
              </a:pPr>
              <a:t>‹#›</a:t>
            </a:fld>
            <a:endParaRPr lang="en-US"/>
          </a:p>
        </p:txBody>
      </p:sp>
      <p:sp>
        <p:nvSpPr>
          <p:cNvPr id="10" name="Footer Placeholder 9"/>
          <p:cNvSpPr>
            <a:spLocks noGrp="1"/>
          </p:cNvSpPr>
          <p:nvPr>
            <p:ph type="ftr" sz="quarter" idx="12"/>
          </p:nvPr>
        </p:nvSpPr>
        <p:spPr/>
        <p:txBody>
          <a:body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C8169CA2-EDBC-4FAC-9750-89B52CB2A139}" type="slidenum">
              <a:rPr lang="en-US" smtClean="0"/>
              <a:pPr>
                <a:defRPr/>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pPr>
              <a:defRPr/>
            </a:pPr>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660" r:id="rId1"/>
    <p:sldLayoutId id="2147484661" r:id="rId2"/>
    <p:sldLayoutId id="2147484662" r:id="rId3"/>
    <p:sldLayoutId id="2147484663" r:id="rId4"/>
    <p:sldLayoutId id="2147484664" r:id="rId5"/>
    <p:sldLayoutId id="2147484665" r:id="rId6"/>
    <p:sldLayoutId id="2147484666" r:id="rId7"/>
    <p:sldLayoutId id="2147484667" r:id="rId8"/>
    <p:sldLayoutId id="2147484668" r:id="rId9"/>
    <p:sldLayoutId id="2147484669" r:id="rId10"/>
    <p:sldLayoutId id="2147484670"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Microsoft_Excel_97-2003_Worksheet1.xls"/><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itle 2"/>
          <p:cNvSpPr>
            <a:spLocks noGrp="1"/>
          </p:cNvSpPr>
          <p:nvPr>
            <p:ph type="ctrTitle"/>
          </p:nvPr>
        </p:nvSpPr>
        <p:spPr>
          <a:xfrm>
            <a:off x="4724400" y="2971800"/>
            <a:ext cx="3313355" cy="2616560"/>
          </a:xfrm>
        </p:spPr>
        <p:txBody>
          <a:bodyPr>
            <a:normAutofit fontScale="90000"/>
          </a:bodyPr>
          <a:lstStyle/>
          <a:p>
            <a:pPr>
              <a:defRPr/>
            </a:pP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9600" dirty="0">
                <a:solidFill>
                  <a:schemeClr val="tx1">
                    <a:lumMod val="75000"/>
                    <a:lumOff val="25000"/>
                  </a:schemeClr>
                </a:solidFill>
              </a:rPr>
              <a:t/>
            </a:r>
            <a:br>
              <a:rPr lang="en-US" sz="9600" dirty="0">
                <a:solidFill>
                  <a:schemeClr val="tx1">
                    <a:lumMod val="75000"/>
                    <a:lumOff val="25000"/>
                  </a:schemeClr>
                </a:solidFill>
              </a:rPr>
            </a:br>
            <a:r>
              <a:rPr lang="en-US" sz="2700" dirty="0">
                <a:solidFill>
                  <a:schemeClr val="tx1">
                    <a:lumMod val="75000"/>
                    <a:lumOff val="25000"/>
                  </a:schemeClr>
                </a:solidFill>
              </a:rPr>
              <a:t/>
            </a:r>
            <a:br>
              <a:rPr lang="en-US" sz="2700" dirty="0">
                <a:solidFill>
                  <a:schemeClr val="tx1">
                    <a:lumMod val="75000"/>
                    <a:lumOff val="25000"/>
                  </a:schemeClr>
                </a:solidFill>
              </a:rPr>
            </a:br>
            <a:r>
              <a:rPr lang="en-US" dirty="0">
                <a:solidFill>
                  <a:schemeClr val="tx1">
                    <a:lumMod val="75000"/>
                    <a:lumOff val="25000"/>
                  </a:schemeClr>
                </a:solidFill>
              </a:rPr>
              <a:t/>
            </a:r>
            <a:br>
              <a:rPr lang="en-US" dirty="0">
                <a:solidFill>
                  <a:schemeClr val="tx1">
                    <a:lumMod val="75000"/>
                    <a:lumOff val="25000"/>
                  </a:schemeClr>
                </a:solidFill>
              </a:rPr>
            </a:br>
            <a:r>
              <a:rPr lang="en-US" dirty="0" smtClean="0">
                <a:solidFill>
                  <a:schemeClr val="tx1">
                    <a:lumMod val="75000"/>
                    <a:lumOff val="25000"/>
                  </a:schemeClr>
                </a:solidFill>
              </a:rPr>
              <a:t/>
            </a:r>
            <a:br>
              <a:rPr lang="en-US" dirty="0" smtClean="0">
                <a:solidFill>
                  <a:schemeClr val="tx1">
                    <a:lumMod val="75000"/>
                    <a:lumOff val="25000"/>
                  </a:schemeClr>
                </a:solidFill>
              </a:rPr>
            </a:br>
            <a:r>
              <a:rPr lang="en-US" dirty="0">
                <a:solidFill>
                  <a:schemeClr val="tx1">
                    <a:lumMod val="75000"/>
                    <a:lumOff val="25000"/>
                  </a:schemeClr>
                </a:solidFill>
              </a:rPr>
              <a:t/>
            </a:r>
            <a:br>
              <a:rPr lang="en-US" dirty="0">
                <a:solidFill>
                  <a:schemeClr val="tx1">
                    <a:lumMod val="75000"/>
                    <a:lumOff val="25000"/>
                  </a:schemeClr>
                </a:solidFill>
              </a:rPr>
            </a:br>
            <a:r>
              <a:rPr lang="en-US" dirty="0" smtClean="0">
                <a:solidFill>
                  <a:schemeClr val="tx1">
                    <a:lumMod val="75000"/>
                    <a:lumOff val="25000"/>
                  </a:schemeClr>
                </a:solidFill>
              </a:rPr>
              <a:t/>
            </a:r>
            <a:br>
              <a:rPr lang="en-US" dirty="0" smtClean="0">
                <a:solidFill>
                  <a:schemeClr val="tx1">
                    <a:lumMod val="75000"/>
                    <a:lumOff val="25000"/>
                  </a:schemeClr>
                </a:solidFill>
              </a:rPr>
            </a:br>
            <a:r>
              <a:rPr lang="en-US" dirty="0">
                <a:solidFill>
                  <a:schemeClr val="tx1">
                    <a:lumMod val="75000"/>
                    <a:lumOff val="25000"/>
                  </a:schemeClr>
                </a:solidFill>
              </a:rPr>
              <a:t/>
            </a:r>
            <a:br>
              <a:rPr lang="en-US" dirty="0">
                <a:solidFill>
                  <a:schemeClr val="tx1">
                    <a:lumMod val="75000"/>
                    <a:lumOff val="25000"/>
                  </a:schemeClr>
                </a:solidFill>
              </a:rPr>
            </a:br>
            <a:r>
              <a:rPr lang="en-US" dirty="0" smtClean="0"/>
              <a:t/>
            </a:r>
            <a:br>
              <a:rPr lang="en-US" dirty="0" smtClean="0"/>
            </a:br>
            <a:r>
              <a:rPr lang="en-US" dirty="0" smtClean="0"/>
              <a:t/>
            </a:r>
            <a:br>
              <a:rPr lang="en-US" dirty="0" smtClean="0"/>
            </a:br>
            <a:endParaRPr lang="en-US" dirty="0" smtClean="0"/>
          </a:p>
        </p:txBody>
      </p:sp>
      <p:sp>
        <p:nvSpPr>
          <p:cNvPr id="6147" name="Text Placeholder 1"/>
          <p:cNvSpPr>
            <a:spLocks noGrp="1"/>
          </p:cNvSpPr>
          <p:nvPr>
            <p:ph type="subTitle" idx="1"/>
          </p:nvPr>
        </p:nvSpPr>
        <p:spPr>
          <a:xfrm>
            <a:off x="304800" y="762000"/>
            <a:ext cx="7467600" cy="1676400"/>
          </a:xfrm>
        </p:spPr>
        <p:txBody>
          <a:bodyPr rtlCol="0">
            <a:normAutofit fontScale="25000" lnSpcReduction="20000"/>
          </a:bodyPr>
          <a:lstStyle/>
          <a:p>
            <a:pPr algn="ctr">
              <a:defRPr/>
            </a:pPr>
            <a:endParaRPr lang="en-US" sz="800" dirty="0" smtClean="0"/>
          </a:p>
          <a:p>
            <a:pPr algn="ctr">
              <a:defRPr/>
            </a:pPr>
            <a:endParaRPr lang="en-US" sz="800" dirty="0"/>
          </a:p>
          <a:p>
            <a:pPr algn="ctr">
              <a:defRPr/>
            </a:pPr>
            <a:endParaRPr lang="en-US" sz="800" dirty="0" smtClean="0"/>
          </a:p>
          <a:p>
            <a:pPr algn="ctr">
              <a:defRPr/>
            </a:pPr>
            <a:endParaRPr lang="en-US" sz="800" dirty="0"/>
          </a:p>
          <a:p>
            <a:pPr algn="ctr">
              <a:defRPr/>
            </a:pPr>
            <a:endParaRPr lang="en-US" sz="800" dirty="0" smtClean="0"/>
          </a:p>
          <a:p>
            <a:pPr algn="ctr">
              <a:defRPr/>
            </a:pPr>
            <a:endParaRPr lang="en-US" sz="800" dirty="0"/>
          </a:p>
          <a:p>
            <a:pPr algn="ctr">
              <a:defRPr/>
            </a:pPr>
            <a:r>
              <a:rPr lang="en-US" sz="12800" b="1" dirty="0" smtClean="0">
                <a:solidFill>
                  <a:schemeClr val="tx1">
                    <a:lumMod val="75000"/>
                    <a:lumOff val="25000"/>
                  </a:schemeClr>
                </a:solidFill>
              </a:rPr>
              <a:t>Predicting High School Outcomes</a:t>
            </a:r>
          </a:p>
          <a:p>
            <a:pPr algn="ctr">
              <a:defRPr/>
            </a:pPr>
            <a:r>
              <a:rPr lang="en-US" sz="12800" b="1" dirty="0" smtClean="0">
                <a:solidFill>
                  <a:schemeClr val="tx1">
                    <a:lumMod val="75000"/>
                    <a:lumOff val="25000"/>
                  </a:schemeClr>
                </a:solidFill>
              </a:rPr>
              <a:t> in the Baltimore City Schools:  </a:t>
            </a:r>
          </a:p>
          <a:p>
            <a:pPr algn="ctr">
              <a:defRPr/>
            </a:pPr>
            <a:r>
              <a:rPr lang="en-US" sz="12800" b="1" dirty="0" smtClean="0">
                <a:solidFill>
                  <a:schemeClr val="tx1">
                    <a:lumMod val="75000"/>
                    <a:lumOff val="25000"/>
                  </a:schemeClr>
                </a:solidFill>
              </a:rPr>
              <a:t>Findings and Reflections on the </a:t>
            </a:r>
          </a:p>
          <a:p>
            <a:pPr algn="ctr">
              <a:defRPr/>
            </a:pPr>
            <a:r>
              <a:rPr lang="en-US" sz="12800" b="1" dirty="0" smtClean="0">
                <a:solidFill>
                  <a:schemeClr val="tx1">
                    <a:lumMod val="75000"/>
                    <a:lumOff val="25000"/>
                  </a:schemeClr>
                </a:solidFill>
              </a:rPr>
              <a:t>Research Partnership</a:t>
            </a:r>
          </a:p>
          <a:p>
            <a:pPr algn="ctr">
              <a:defRPr/>
            </a:pPr>
            <a:endParaRPr lang="en-US" sz="9600" dirty="0" smtClean="0">
              <a:solidFill>
                <a:schemeClr val="tx1">
                  <a:lumMod val="75000"/>
                  <a:lumOff val="25000"/>
                </a:schemeClr>
              </a:solidFill>
            </a:endParaRPr>
          </a:p>
          <a:p>
            <a:pPr algn="ctr">
              <a:defRPr/>
            </a:pPr>
            <a:endParaRPr lang="en-US" sz="9600" dirty="0" smtClean="0">
              <a:solidFill>
                <a:schemeClr val="tx1">
                  <a:lumMod val="75000"/>
                  <a:lumOff val="25000"/>
                </a:schemeClr>
              </a:solidFill>
            </a:endParaRPr>
          </a:p>
          <a:p>
            <a:pPr algn="ctr">
              <a:defRPr/>
            </a:pPr>
            <a:endParaRPr lang="en-US" sz="9600" dirty="0">
              <a:solidFill>
                <a:schemeClr val="tx1">
                  <a:lumMod val="75000"/>
                  <a:lumOff val="25000"/>
                </a:schemeClr>
              </a:solidFill>
            </a:endParaRPr>
          </a:p>
          <a:p>
            <a:pPr algn="ctr">
              <a:defRPr/>
            </a:pPr>
            <a:r>
              <a:rPr lang="en-US" sz="9600" dirty="0" smtClean="0">
                <a:solidFill>
                  <a:schemeClr val="tx1">
                    <a:lumMod val="75000"/>
                    <a:lumOff val="25000"/>
                  </a:schemeClr>
                </a:solidFill>
              </a:rPr>
              <a:t>Presentation </a:t>
            </a:r>
            <a:r>
              <a:rPr lang="en-US" sz="9600" dirty="0">
                <a:solidFill>
                  <a:schemeClr val="tx1">
                    <a:lumMod val="75000"/>
                    <a:lumOff val="25000"/>
                  </a:schemeClr>
                </a:solidFill>
              </a:rPr>
              <a:t>to </a:t>
            </a:r>
            <a:r>
              <a:rPr lang="en-US" sz="9600" dirty="0" smtClean="0">
                <a:solidFill>
                  <a:schemeClr val="tx1">
                    <a:lumMod val="75000"/>
                    <a:lumOff val="25000"/>
                  </a:schemeClr>
                </a:solidFill>
              </a:rPr>
              <a:t>Council of the Great City </a:t>
            </a:r>
            <a:r>
              <a:rPr lang="en-US" sz="9600" dirty="0">
                <a:solidFill>
                  <a:schemeClr val="tx1">
                    <a:lumMod val="75000"/>
                    <a:lumOff val="25000"/>
                  </a:schemeClr>
                </a:solidFill>
              </a:rPr>
              <a:t>Schools, </a:t>
            </a:r>
            <a:endParaRPr lang="en-US" sz="9600" dirty="0" smtClean="0">
              <a:solidFill>
                <a:schemeClr val="tx1">
                  <a:lumMod val="75000"/>
                  <a:lumOff val="25000"/>
                </a:schemeClr>
              </a:solidFill>
            </a:endParaRPr>
          </a:p>
          <a:p>
            <a:pPr algn="ctr">
              <a:defRPr/>
            </a:pPr>
            <a:r>
              <a:rPr lang="en-US" sz="9600" dirty="0" smtClean="0">
                <a:solidFill>
                  <a:schemeClr val="tx1">
                    <a:lumMod val="75000"/>
                    <a:lumOff val="25000"/>
                  </a:schemeClr>
                </a:solidFill>
              </a:rPr>
              <a:t>July 2012</a:t>
            </a:r>
          </a:p>
          <a:p>
            <a:pPr algn="ctr">
              <a:defRPr/>
            </a:pPr>
            <a:endParaRPr lang="en-US" sz="9600" dirty="0">
              <a:solidFill>
                <a:schemeClr val="tx1">
                  <a:lumMod val="75000"/>
                  <a:lumOff val="25000"/>
                </a:schemeClr>
              </a:solidFill>
            </a:endParaRPr>
          </a:p>
          <a:p>
            <a:pPr algn="ctr">
              <a:defRPr/>
            </a:pPr>
            <a:endParaRPr lang="en-US" sz="9600" dirty="0" smtClean="0">
              <a:solidFill>
                <a:schemeClr val="tx1">
                  <a:lumMod val="75000"/>
                  <a:lumOff val="25000"/>
                </a:schemeClr>
              </a:solidFill>
            </a:endParaRPr>
          </a:p>
          <a:p>
            <a:pPr algn="ctr">
              <a:defRPr/>
            </a:pPr>
            <a:r>
              <a:rPr lang="en-US" sz="9600" dirty="0">
                <a:solidFill>
                  <a:schemeClr val="tx1"/>
                </a:solidFill>
              </a:rPr>
              <a:t/>
            </a:r>
            <a:br>
              <a:rPr lang="en-US" sz="9600" dirty="0">
                <a:solidFill>
                  <a:schemeClr val="tx1"/>
                </a:solidFill>
              </a:rPr>
            </a:br>
            <a:r>
              <a:rPr lang="en-US" sz="9600" dirty="0" smtClean="0">
                <a:solidFill>
                  <a:schemeClr val="tx1">
                    <a:lumMod val="75000"/>
                    <a:lumOff val="25000"/>
                  </a:schemeClr>
                </a:solidFill>
              </a:rPr>
              <a:t>Martha </a:t>
            </a:r>
            <a:r>
              <a:rPr lang="en-US" sz="9600" dirty="0">
                <a:solidFill>
                  <a:schemeClr val="tx1">
                    <a:lumMod val="75000"/>
                    <a:lumOff val="25000"/>
                  </a:schemeClr>
                </a:solidFill>
              </a:rPr>
              <a:t>Abele Mac Iver</a:t>
            </a:r>
            <a:br>
              <a:rPr lang="en-US" sz="9600" dirty="0">
                <a:solidFill>
                  <a:schemeClr val="tx1">
                    <a:lumMod val="75000"/>
                    <a:lumOff val="25000"/>
                  </a:schemeClr>
                </a:solidFill>
              </a:rPr>
            </a:br>
            <a:r>
              <a:rPr lang="en-US" sz="9600" dirty="0" smtClean="0">
                <a:solidFill>
                  <a:schemeClr val="tx1">
                    <a:lumMod val="75000"/>
                    <a:lumOff val="25000"/>
                  </a:schemeClr>
                </a:solidFill>
              </a:rPr>
              <a:t>Johns </a:t>
            </a:r>
            <a:r>
              <a:rPr lang="en-US" sz="9600" dirty="0">
                <a:solidFill>
                  <a:schemeClr val="tx1">
                    <a:lumMod val="75000"/>
                    <a:lumOff val="25000"/>
                  </a:schemeClr>
                </a:solidFill>
              </a:rPr>
              <a:t>Hopkins University</a:t>
            </a:r>
            <a:br>
              <a:rPr lang="en-US" sz="9600" dirty="0">
                <a:solidFill>
                  <a:schemeClr val="tx1">
                    <a:lumMod val="75000"/>
                    <a:lumOff val="25000"/>
                  </a:schemeClr>
                </a:solidFill>
              </a:rPr>
            </a:br>
            <a:endParaRPr lang="en-US" sz="9600" dirty="0" smtClean="0">
              <a:solidFill>
                <a:schemeClr val="tx1"/>
              </a:solidFill>
            </a:endParaRPr>
          </a:p>
          <a:p>
            <a:pPr algn="ctr" eaLnBrk="1" fontAlgn="auto" hangingPunct="1">
              <a:spcAft>
                <a:spcPts val="0"/>
              </a:spcAft>
              <a:defRPr/>
            </a:pPr>
            <a:endParaRPr lang="en-US" sz="11200" dirty="0" smtClean="0">
              <a:solidFill>
                <a:schemeClr val="tx1"/>
              </a:solidFill>
            </a:endParaRPr>
          </a:p>
          <a:p>
            <a:pPr algn="ctr" eaLnBrk="1" fontAlgn="auto" hangingPunct="1">
              <a:spcAft>
                <a:spcPts val="0"/>
              </a:spcAft>
              <a:defRPr/>
            </a:pPr>
            <a:endParaRPr lang="en-US" sz="11200" dirty="0">
              <a:solidFill>
                <a:schemeClr val="tx1"/>
              </a:solidFill>
            </a:endParaRPr>
          </a:p>
          <a:p>
            <a:pPr algn="ctr" eaLnBrk="1" fontAlgn="auto" hangingPunct="1">
              <a:spcAft>
                <a:spcPts val="0"/>
              </a:spcAft>
              <a:defRPr/>
            </a:pPr>
            <a:endParaRPr lang="en-US" sz="11200"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Facing the Statistics </a:t>
            </a:r>
            <a:br>
              <a:rPr lang="en-US" dirty="0" smtClean="0"/>
            </a:br>
            <a:r>
              <a:rPr lang="en-US" dirty="0" smtClean="0"/>
              <a:t>on High School Course Failure</a:t>
            </a:r>
            <a:endParaRPr lang="en-US" dirty="0"/>
          </a:p>
        </p:txBody>
      </p:sp>
      <p:pic>
        <p:nvPicPr>
          <p:cNvPr id="29699" name="Content Placeholder 6"/>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00087" y="2245519"/>
            <a:ext cx="3171825" cy="3810000"/>
          </a:xfrm>
        </p:spPr>
      </p:pic>
      <p:sp>
        <p:nvSpPr>
          <p:cNvPr id="29700" name="Content Placeholder 5"/>
          <p:cNvSpPr>
            <a:spLocks noGrp="1"/>
          </p:cNvSpPr>
          <p:nvPr>
            <p:ph sz="quarter" idx="4"/>
          </p:nvPr>
        </p:nvSpPr>
        <p:spPr>
          <a:xfrm>
            <a:off x="4267200" y="1600200"/>
            <a:ext cx="3657600" cy="3951288"/>
          </a:xfrm>
        </p:spPr>
        <p:txBody>
          <a:bodyPr>
            <a:normAutofit fontScale="92500" lnSpcReduction="10000"/>
          </a:bodyPr>
          <a:lstStyle/>
          <a:p>
            <a:pPr marL="114300" indent="0">
              <a:buFont typeface="Arial" charset="0"/>
              <a:buNone/>
            </a:pPr>
            <a:r>
              <a:rPr lang="en-US" dirty="0" smtClean="0"/>
              <a:t>Analysis of City Schools 2009-10 transcript records indicates that more than </a:t>
            </a:r>
            <a:r>
              <a:rPr lang="en-US" dirty="0" smtClean="0">
                <a:solidFill>
                  <a:srgbClr val="FF0000"/>
                </a:solidFill>
              </a:rPr>
              <a:t>42,000 high school courses (about 25% of all attempted) </a:t>
            </a:r>
            <a:r>
              <a:rPr lang="en-US" dirty="0" smtClean="0"/>
              <a:t>received a failing grade and no credit.</a:t>
            </a:r>
          </a:p>
          <a:p>
            <a:pPr marL="114300" indent="0">
              <a:buFont typeface="Arial" charset="0"/>
              <a:buNone/>
            </a:pPr>
            <a:r>
              <a:rPr lang="en-US" dirty="0" smtClean="0"/>
              <a:t>How are we planning for students to recover this many credits?</a:t>
            </a:r>
          </a:p>
          <a:p>
            <a:pPr marL="114300" indent="0">
              <a:buFont typeface="Arial" charset="0"/>
              <a:buNone/>
            </a:pPr>
            <a:r>
              <a:rPr lang="en-US" dirty="0" smtClean="0"/>
              <a:t>And how are we planning to reduce this rate of failure?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620000" cy="1143000"/>
          </a:xfrm>
        </p:spPr>
        <p:txBody>
          <a:bodyPr/>
          <a:lstStyle/>
          <a:p>
            <a:pPr>
              <a:defRPr/>
            </a:pPr>
            <a:r>
              <a:rPr lang="en-US" dirty="0" smtClean="0"/>
              <a:t>The Challenge</a:t>
            </a:r>
            <a:endParaRPr lang="en-US" dirty="0"/>
          </a:p>
        </p:txBody>
      </p:sp>
      <p:sp>
        <p:nvSpPr>
          <p:cNvPr id="26627" name="Content Placeholder 2"/>
          <p:cNvSpPr>
            <a:spLocks noGrp="1"/>
          </p:cNvSpPr>
          <p:nvPr>
            <p:ph idx="1"/>
          </p:nvPr>
        </p:nvSpPr>
        <p:spPr>
          <a:xfrm>
            <a:off x="381000" y="914400"/>
            <a:ext cx="7086600" cy="3048000"/>
          </a:xfrm>
        </p:spPr>
        <p:txBody>
          <a:bodyPr>
            <a:normAutofit fontScale="25000" lnSpcReduction="20000"/>
          </a:bodyPr>
          <a:lstStyle/>
          <a:p>
            <a:pPr>
              <a:buFont typeface="Arial" pitchFamily="34" charset="0"/>
              <a:buChar char="•"/>
              <a:defRPr/>
            </a:pPr>
            <a:endParaRPr lang="en-US" sz="3600" dirty="0" smtClean="0">
              <a:solidFill>
                <a:schemeClr val="tx1">
                  <a:lumMod val="90000"/>
                  <a:lumOff val="10000"/>
                </a:schemeClr>
              </a:solidFill>
            </a:endParaRPr>
          </a:p>
          <a:p>
            <a:pPr>
              <a:buFont typeface="Arial" pitchFamily="34" charset="0"/>
              <a:buChar char="•"/>
              <a:defRPr/>
            </a:pPr>
            <a:endParaRPr lang="en-US" sz="3600" dirty="0">
              <a:solidFill>
                <a:schemeClr val="tx1">
                  <a:lumMod val="90000"/>
                  <a:lumOff val="10000"/>
                </a:schemeClr>
              </a:solidFill>
            </a:endParaRPr>
          </a:p>
          <a:p>
            <a:pPr algn="ctr">
              <a:buFont typeface="Wingdings 2" pitchFamily="18" charset="2"/>
              <a:buNone/>
            </a:pPr>
            <a:r>
              <a:rPr lang="en-US" sz="11200" dirty="0"/>
              <a:t>“What is often lost in discussions of dropping out is the one factor that is most directly related to graduation – </a:t>
            </a:r>
          </a:p>
          <a:p>
            <a:pPr algn="ctr">
              <a:buFont typeface="Wingdings 2" pitchFamily="18" charset="2"/>
              <a:buNone/>
            </a:pPr>
            <a:r>
              <a:rPr lang="en-US" sz="11200" dirty="0"/>
              <a:t>students’ performance in their courses.”</a:t>
            </a:r>
          </a:p>
          <a:p>
            <a:pPr algn="ctr">
              <a:buFont typeface="Wingdings 2" pitchFamily="18" charset="2"/>
              <a:buNone/>
            </a:pPr>
            <a:r>
              <a:rPr lang="en-US" sz="11200" dirty="0"/>
              <a:t>(Allensworth &amp; Easton, 2007)</a:t>
            </a:r>
          </a:p>
          <a:p>
            <a:pPr>
              <a:buFont typeface="Arial" pitchFamily="34" charset="0"/>
              <a:buChar char="•"/>
              <a:defRPr/>
            </a:pPr>
            <a:endParaRPr lang="en-US" sz="11200" dirty="0" smtClean="0">
              <a:solidFill>
                <a:schemeClr val="tx1">
                  <a:lumMod val="90000"/>
                  <a:lumOff val="10000"/>
                </a:schemeClr>
              </a:solidFill>
            </a:endParaRPr>
          </a:p>
          <a:p>
            <a:pPr>
              <a:buFont typeface="Arial" pitchFamily="34" charset="0"/>
              <a:buChar char="•"/>
              <a:defRPr/>
            </a:pPr>
            <a:r>
              <a:rPr lang="en-US" sz="11200" dirty="0" smtClean="0">
                <a:solidFill>
                  <a:schemeClr val="tx1">
                    <a:lumMod val="90000"/>
                    <a:lumOff val="10000"/>
                  </a:schemeClr>
                </a:solidFill>
              </a:rPr>
              <a:t>How do we increase attendance and course passing in ninth grade?</a:t>
            </a:r>
          </a:p>
          <a:p>
            <a:pPr>
              <a:buFont typeface="Arial" pitchFamily="34" charset="0"/>
              <a:buChar char="•"/>
              <a:defRPr/>
            </a:pPr>
            <a:r>
              <a:rPr lang="en-US" sz="11200" dirty="0" smtClean="0">
                <a:solidFill>
                  <a:schemeClr val="tx1">
                    <a:lumMod val="90000"/>
                    <a:lumOff val="10000"/>
                  </a:schemeClr>
                </a:solidFill>
              </a:rPr>
              <a:t>Increasing the on-time graduation rate depends largely on these two levers.</a:t>
            </a:r>
          </a:p>
          <a:p>
            <a:pPr>
              <a:buFont typeface="Arial" pitchFamily="34" charset="0"/>
              <a:buChar char="•"/>
              <a:defRPr/>
            </a:pPr>
            <a:r>
              <a:rPr lang="en-US" sz="11200" dirty="0" smtClean="0">
                <a:solidFill>
                  <a:schemeClr val="tx1">
                    <a:lumMod val="90000"/>
                    <a:lumOff val="10000"/>
                  </a:schemeClr>
                </a:solidFill>
              </a:rPr>
              <a:t>Even if they recover and graduate, students who are not passing ninth grade courses are unlikely to be college</a:t>
            </a:r>
            <a:r>
              <a:rPr lang="en-US" sz="11200" dirty="0" smtClean="0"/>
              <a:t>-</a:t>
            </a:r>
            <a:r>
              <a:rPr lang="en-US" sz="11200" dirty="0" smtClean="0">
                <a:solidFill>
                  <a:schemeClr val="tx1">
                    <a:lumMod val="90000"/>
                    <a:lumOff val="10000"/>
                  </a:schemeClr>
                </a:solidFill>
              </a:rPr>
              <a:t>ready.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Moving Forward</a:t>
            </a:r>
            <a:endParaRPr lang="en-US" dirty="0"/>
          </a:p>
        </p:txBody>
      </p:sp>
      <p:sp>
        <p:nvSpPr>
          <p:cNvPr id="3" name="Content Placeholder 2"/>
          <p:cNvSpPr>
            <a:spLocks noGrp="1"/>
          </p:cNvSpPr>
          <p:nvPr>
            <p:ph idx="1"/>
          </p:nvPr>
        </p:nvSpPr>
        <p:spPr/>
        <p:txBody>
          <a:bodyPr>
            <a:normAutofit lnSpcReduction="10000"/>
          </a:bodyPr>
          <a:lstStyle/>
          <a:p>
            <a:pPr marL="114300" indent="0">
              <a:buNone/>
            </a:pPr>
            <a:r>
              <a:rPr lang="en-US" dirty="0"/>
              <a:t>As a critical friend, BERC can continue to encourage the implementation of a serious “cycle of inquiry” characterized by continual collection and analysis of “input” data as well as outcome data, framing of plans to improve educational processes, implementation of those plans, and then evaluation analysis that leads the cycle to begin again. </a:t>
            </a:r>
            <a:endParaRPr lang="en-US" dirty="0" smtClean="0"/>
          </a:p>
          <a:p>
            <a:pPr marL="114300" indent="0">
              <a:buNone/>
            </a:pPr>
            <a:endParaRPr lang="en-US" dirty="0"/>
          </a:p>
          <a:p>
            <a:pPr marL="114300" indent="0">
              <a:buNone/>
            </a:pPr>
            <a:r>
              <a:rPr lang="en-US" dirty="0" smtClean="0"/>
              <a:t>This </a:t>
            </a:r>
            <a:r>
              <a:rPr lang="en-US" dirty="0"/>
              <a:t>cycle of inquiry is a fundamental practice of a well-functioning “learning community,” which is what every school and school district should be – “…organizations where people continually expand their capacity to create the results they truly desire, where new and expansive patterns of thinking are nurtured, where collective aspiration is set free, and where  people are continually learning to see the whole together (</a:t>
            </a:r>
            <a:r>
              <a:rPr lang="en-US" dirty="0" err="1"/>
              <a:t>Senge</a:t>
            </a:r>
            <a:r>
              <a:rPr lang="en-US" dirty="0"/>
              <a:t>, 1990, p. 3).”</a:t>
            </a:r>
          </a:p>
          <a:p>
            <a:endParaRPr lang="en-US" dirty="0"/>
          </a:p>
        </p:txBody>
      </p:sp>
    </p:spTree>
    <p:extLst>
      <p:ext uri="{BB962C8B-B14F-4D97-AF65-F5344CB8AC3E}">
        <p14:creationId xmlns:p14="http://schemas.microsoft.com/office/powerpoint/2010/main" val="3110548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Questions</a:t>
            </a:r>
            <a:endParaRPr lang="en-US" dirty="0"/>
          </a:p>
        </p:txBody>
      </p:sp>
      <p:sp>
        <p:nvSpPr>
          <p:cNvPr id="3" name="Content Placeholder 2"/>
          <p:cNvSpPr>
            <a:spLocks noGrp="1"/>
          </p:cNvSpPr>
          <p:nvPr>
            <p:ph idx="1"/>
          </p:nvPr>
        </p:nvSpPr>
        <p:spPr/>
        <p:txBody>
          <a:bodyPr/>
          <a:lstStyle/>
          <a:p>
            <a:pPr>
              <a:defRPr/>
            </a:pPr>
            <a:r>
              <a:rPr lang="en-US" sz="2400" dirty="0">
                <a:solidFill>
                  <a:schemeClr val="tx1">
                    <a:lumMod val="90000"/>
                    <a:lumOff val="10000"/>
                  </a:schemeClr>
                </a:solidFill>
              </a:rPr>
              <a:t>How well do the behavioral early warning indicators of dropping out identified in previous research – </a:t>
            </a:r>
          </a:p>
          <a:p>
            <a:pPr marL="411163" lvl="1" indent="0">
              <a:lnSpc>
                <a:spcPct val="90000"/>
              </a:lnSpc>
              <a:buNone/>
              <a:defRPr/>
            </a:pPr>
            <a:r>
              <a:rPr lang="en-US" sz="2400" b="1" i="1" dirty="0">
                <a:solidFill>
                  <a:schemeClr val="tx1">
                    <a:lumMod val="90000"/>
                    <a:lumOff val="10000"/>
                  </a:schemeClr>
                </a:solidFill>
              </a:rPr>
              <a:t>	Attendance</a:t>
            </a:r>
          </a:p>
          <a:p>
            <a:pPr marL="411163" lvl="1" indent="0">
              <a:lnSpc>
                <a:spcPct val="90000"/>
              </a:lnSpc>
              <a:buNone/>
              <a:defRPr/>
            </a:pPr>
            <a:r>
              <a:rPr lang="en-US" sz="2400" b="1" i="1" dirty="0">
                <a:solidFill>
                  <a:schemeClr val="tx1">
                    <a:lumMod val="90000"/>
                    <a:lumOff val="10000"/>
                  </a:schemeClr>
                </a:solidFill>
              </a:rPr>
              <a:t>	Behavior</a:t>
            </a:r>
          </a:p>
          <a:p>
            <a:pPr marL="411163" lvl="1" indent="0">
              <a:lnSpc>
                <a:spcPct val="90000"/>
              </a:lnSpc>
              <a:buNone/>
              <a:defRPr/>
            </a:pPr>
            <a:r>
              <a:rPr lang="en-US" sz="2400" b="1" i="1" dirty="0">
                <a:solidFill>
                  <a:schemeClr val="tx1">
                    <a:lumMod val="90000"/>
                    <a:lumOff val="10000"/>
                  </a:schemeClr>
                </a:solidFill>
              </a:rPr>
              <a:t>	Course Failure</a:t>
            </a:r>
            <a:endParaRPr lang="en-US" sz="2400" i="1" dirty="0">
              <a:solidFill>
                <a:srgbClr val="FF0000"/>
              </a:solidFill>
            </a:endParaRPr>
          </a:p>
          <a:p>
            <a:pPr marL="411163" lvl="1" indent="0">
              <a:lnSpc>
                <a:spcPct val="90000"/>
              </a:lnSpc>
              <a:buNone/>
              <a:defRPr/>
            </a:pPr>
            <a:r>
              <a:rPr lang="en-US" sz="2400" dirty="0">
                <a:solidFill>
                  <a:schemeClr val="tx1">
                    <a:lumMod val="90000"/>
                    <a:lumOff val="10000"/>
                  </a:schemeClr>
                </a:solidFill>
              </a:rPr>
              <a:t>predict non-graduation outcomes in Baltimore?</a:t>
            </a:r>
          </a:p>
          <a:p>
            <a:pPr>
              <a:defRPr/>
            </a:pPr>
            <a:r>
              <a:rPr lang="en-US" sz="2400" dirty="0">
                <a:solidFill>
                  <a:schemeClr val="tx1">
                    <a:lumMod val="90000"/>
                    <a:lumOff val="10000"/>
                  </a:schemeClr>
                </a:solidFill>
              </a:rPr>
              <a:t>More specifically:  How do eighth and ninth grade early warning indicators compare in predicting non-graduation outcomes?</a:t>
            </a:r>
          </a:p>
          <a:p>
            <a:pPr>
              <a:defRPr/>
            </a:pPr>
            <a:r>
              <a:rPr lang="en-US" sz="2400" dirty="0">
                <a:solidFill>
                  <a:schemeClr val="tx1">
                    <a:lumMod val="90000"/>
                    <a:lumOff val="10000"/>
                  </a:schemeClr>
                </a:solidFill>
              </a:rPr>
              <a:t>How can these findings help inform district- and school-level  intervention planning to help increase graduation rates?</a:t>
            </a:r>
          </a:p>
          <a:p>
            <a:endParaRPr lang="en-US" dirty="0"/>
          </a:p>
        </p:txBody>
      </p:sp>
    </p:spTree>
    <p:extLst>
      <p:ext uri="{BB962C8B-B14F-4D97-AF65-F5344CB8AC3E}">
        <p14:creationId xmlns:p14="http://schemas.microsoft.com/office/powerpoint/2010/main" val="3184052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normAutofit/>
          </a:bodyPr>
          <a:lstStyle/>
          <a:p>
            <a:pPr>
              <a:lnSpc>
                <a:spcPct val="90000"/>
              </a:lnSpc>
              <a:buFont typeface="Wingdings" pitchFamily="2" charset="2"/>
              <a:buChar char="ü"/>
            </a:pPr>
            <a:r>
              <a:rPr lang="en-US" sz="2800" dirty="0"/>
              <a:t>Analysis used de-identified student level administrative data</a:t>
            </a:r>
          </a:p>
          <a:p>
            <a:pPr>
              <a:lnSpc>
                <a:spcPct val="90000"/>
              </a:lnSpc>
              <a:buFont typeface="Wingdings" pitchFamily="2" charset="2"/>
              <a:buChar char="ü"/>
            </a:pPr>
            <a:r>
              <a:rPr lang="en-US" sz="2800" dirty="0"/>
              <a:t>Determined first-time ninth grade status by checking grade status for five prior years</a:t>
            </a:r>
          </a:p>
          <a:p>
            <a:pPr>
              <a:lnSpc>
                <a:spcPct val="90000"/>
              </a:lnSpc>
              <a:buFont typeface="Wingdings" pitchFamily="2" charset="2"/>
              <a:buChar char="ü"/>
            </a:pPr>
            <a:r>
              <a:rPr lang="en-US" sz="2800" dirty="0"/>
              <a:t>Followed first-time 9</a:t>
            </a:r>
            <a:r>
              <a:rPr lang="en-US" sz="2800" baseline="30000" dirty="0"/>
              <a:t>th</a:t>
            </a:r>
            <a:r>
              <a:rPr lang="en-US" sz="2800" dirty="0"/>
              <a:t> grade cohorts (from 2004-05 and 2005-06) through final outcomes four and five years later (2008 and 2009, 2009 and 2010)</a:t>
            </a:r>
          </a:p>
          <a:p>
            <a:pPr>
              <a:lnSpc>
                <a:spcPct val="90000"/>
              </a:lnSpc>
              <a:buFont typeface="Wingdings" pitchFamily="2" charset="2"/>
              <a:buChar char="ü"/>
            </a:pPr>
            <a:r>
              <a:rPr lang="en-US" sz="2800" dirty="0"/>
              <a:t> Analyzed relationships between outcomes, demographic characteristics, and behavioral indicators in ninth grade and middle school years</a:t>
            </a:r>
          </a:p>
          <a:p>
            <a:endParaRPr lang="en-US" sz="2800" dirty="0"/>
          </a:p>
          <a:p>
            <a:endParaRPr lang="en-US" sz="2800" dirty="0"/>
          </a:p>
        </p:txBody>
      </p:sp>
    </p:spTree>
    <p:extLst>
      <p:ext uri="{BB962C8B-B14F-4D97-AF65-F5344CB8AC3E}">
        <p14:creationId xmlns:p14="http://schemas.microsoft.com/office/powerpoint/2010/main" val="1386425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dirty="0" smtClean="0">
                <a:solidFill>
                  <a:schemeClr val="tx1">
                    <a:lumMod val="75000"/>
                    <a:lumOff val="25000"/>
                  </a:schemeClr>
                </a:solidFill>
              </a:rPr>
              <a:t/>
            </a:r>
            <a:br>
              <a:rPr lang="en-US" dirty="0" smtClean="0">
                <a:solidFill>
                  <a:schemeClr val="tx1">
                    <a:lumMod val="75000"/>
                    <a:lumOff val="25000"/>
                  </a:schemeClr>
                </a:solidFill>
              </a:rPr>
            </a:br>
            <a:r>
              <a:rPr lang="en-US" sz="3100" b="1" dirty="0" smtClean="0">
                <a:solidFill>
                  <a:schemeClr val="tx1">
                    <a:lumMod val="75000"/>
                    <a:lumOff val="25000"/>
                  </a:schemeClr>
                </a:solidFill>
              </a:rPr>
              <a:t>Findings from Research in Baltimore Echo Results from Other Urban Districts</a:t>
            </a:r>
            <a:endParaRPr lang="en-US" sz="3100" b="1" dirty="0"/>
          </a:p>
        </p:txBody>
      </p:sp>
      <p:sp>
        <p:nvSpPr>
          <p:cNvPr id="5123" name="Content Placeholder 2"/>
          <p:cNvSpPr>
            <a:spLocks noGrp="1"/>
          </p:cNvSpPr>
          <p:nvPr>
            <p:ph idx="1"/>
          </p:nvPr>
        </p:nvSpPr>
        <p:spPr>
          <a:xfrm>
            <a:off x="762000" y="1981200"/>
            <a:ext cx="7058809" cy="3851429"/>
          </a:xfrm>
        </p:spPr>
        <p:txBody>
          <a:bodyPr>
            <a:normAutofit lnSpcReduction="10000"/>
          </a:bodyPr>
          <a:lstStyle/>
          <a:p>
            <a:pPr marL="68580" indent="0" algn="ctr" eaLnBrk="1" hangingPunct="1">
              <a:lnSpc>
                <a:spcPct val="90000"/>
              </a:lnSpc>
              <a:buNone/>
            </a:pPr>
            <a:r>
              <a:rPr lang="en-US" sz="2800" dirty="0" smtClean="0"/>
              <a:t>Here we have time only to look briefly at the factors that were most important in our in-depth statistical analyses:</a:t>
            </a:r>
          </a:p>
          <a:p>
            <a:pPr marL="68580" indent="0" algn="ctr" eaLnBrk="1" hangingPunct="1">
              <a:lnSpc>
                <a:spcPct val="90000"/>
              </a:lnSpc>
              <a:buNone/>
            </a:pPr>
            <a:endParaRPr lang="en-US" sz="2800" dirty="0" smtClean="0"/>
          </a:p>
          <a:p>
            <a:pPr marL="411163" lvl="1">
              <a:lnSpc>
                <a:spcPct val="90000"/>
              </a:lnSpc>
              <a:buFont typeface="Arial" pitchFamily="34" charset="0"/>
              <a:buNone/>
              <a:defRPr/>
            </a:pPr>
            <a:r>
              <a:rPr lang="en-US" sz="2400" b="1" i="1" dirty="0" smtClean="0">
                <a:solidFill>
                  <a:schemeClr val="tx1">
                    <a:lumMod val="90000"/>
                    <a:lumOff val="10000"/>
                  </a:schemeClr>
                </a:solidFill>
                <a:cs typeface="Arial" pitchFamily="34" charset="0"/>
              </a:rPr>
              <a:t>				Attendance</a:t>
            </a:r>
            <a:endParaRPr lang="en-US" sz="2400" b="1" i="1" dirty="0">
              <a:solidFill>
                <a:schemeClr val="tx1">
                  <a:lumMod val="90000"/>
                  <a:lumOff val="10000"/>
                </a:schemeClr>
              </a:solidFill>
              <a:cs typeface="Arial" pitchFamily="34" charset="0"/>
            </a:endParaRPr>
          </a:p>
          <a:p>
            <a:pPr marL="411163" lvl="1">
              <a:lnSpc>
                <a:spcPct val="90000"/>
              </a:lnSpc>
              <a:buFont typeface="Arial" pitchFamily="34" charset="0"/>
              <a:buNone/>
              <a:defRPr/>
            </a:pPr>
            <a:endParaRPr lang="en-US" sz="2400" b="1" i="1" dirty="0">
              <a:solidFill>
                <a:schemeClr val="tx1">
                  <a:lumMod val="90000"/>
                  <a:lumOff val="10000"/>
                </a:schemeClr>
              </a:solidFill>
              <a:cs typeface="Arial" pitchFamily="34" charset="0"/>
            </a:endParaRPr>
          </a:p>
          <a:p>
            <a:pPr marL="411163" lvl="1">
              <a:lnSpc>
                <a:spcPct val="90000"/>
              </a:lnSpc>
              <a:buFont typeface="Arial" pitchFamily="34" charset="0"/>
              <a:buNone/>
              <a:defRPr/>
            </a:pPr>
            <a:r>
              <a:rPr lang="en-US" sz="2400" b="1" i="1" dirty="0" smtClean="0">
                <a:solidFill>
                  <a:schemeClr val="tx1">
                    <a:lumMod val="90000"/>
                    <a:lumOff val="10000"/>
                  </a:schemeClr>
                </a:solidFill>
                <a:cs typeface="Arial" pitchFamily="34" charset="0"/>
              </a:rPr>
              <a:t>			</a:t>
            </a:r>
            <a:r>
              <a:rPr lang="en-US" sz="2400" b="1" i="1" dirty="0">
                <a:solidFill>
                  <a:schemeClr val="tx1">
                    <a:lumMod val="90000"/>
                    <a:lumOff val="10000"/>
                  </a:schemeClr>
                </a:solidFill>
                <a:cs typeface="Arial" pitchFamily="34" charset="0"/>
              </a:rPr>
              <a:t>	</a:t>
            </a:r>
            <a:r>
              <a:rPr lang="en-US" sz="2400" b="1" i="1" dirty="0" smtClean="0">
                <a:solidFill>
                  <a:schemeClr val="tx1">
                    <a:lumMod val="90000"/>
                    <a:lumOff val="10000"/>
                  </a:schemeClr>
                </a:solidFill>
                <a:cs typeface="Arial" pitchFamily="34" charset="0"/>
              </a:rPr>
              <a:t>Course Passing</a:t>
            </a:r>
          </a:p>
          <a:p>
            <a:pPr marL="411163" lvl="1">
              <a:lnSpc>
                <a:spcPct val="90000"/>
              </a:lnSpc>
              <a:buFont typeface="Arial" pitchFamily="34" charset="0"/>
              <a:buNone/>
              <a:defRPr/>
            </a:pPr>
            <a:endParaRPr lang="en-US" sz="2400" b="1" i="1" dirty="0">
              <a:solidFill>
                <a:schemeClr val="tx1">
                  <a:lumMod val="90000"/>
                  <a:lumOff val="10000"/>
                </a:schemeClr>
              </a:solidFill>
              <a:cs typeface="Arial" pitchFamily="34" charset="0"/>
            </a:endParaRPr>
          </a:p>
          <a:p>
            <a:pPr marL="411163" lvl="1" algn="ctr">
              <a:lnSpc>
                <a:spcPct val="90000"/>
              </a:lnSpc>
              <a:buFont typeface="Arial" pitchFamily="34" charset="0"/>
              <a:buNone/>
              <a:defRPr/>
            </a:pPr>
            <a:r>
              <a:rPr lang="en-US" sz="2400" i="1" dirty="0" smtClean="0">
                <a:solidFill>
                  <a:schemeClr val="tx1">
                    <a:lumMod val="90000"/>
                    <a:lumOff val="10000"/>
                  </a:schemeClr>
                </a:solidFill>
                <a:cs typeface="Arial" pitchFamily="34" charset="0"/>
              </a:rPr>
              <a:t>(See the full report for more details…)</a:t>
            </a:r>
            <a:br>
              <a:rPr lang="en-US" sz="2400" i="1" dirty="0" smtClean="0">
                <a:solidFill>
                  <a:schemeClr val="tx1">
                    <a:lumMod val="90000"/>
                    <a:lumOff val="10000"/>
                  </a:schemeClr>
                </a:solidFill>
                <a:cs typeface="Arial" pitchFamily="34" charset="0"/>
              </a:rPr>
            </a:br>
            <a:endParaRPr lang="en-US" sz="2400" i="1" dirty="0">
              <a:solidFill>
                <a:srgbClr val="FF0000"/>
              </a:solidFill>
              <a:cs typeface="Arial" pitchFamily="34" charset="0"/>
            </a:endParaRPr>
          </a:p>
          <a:p>
            <a:pPr marL="68580" indent="0" algn="ctr" eaLnBrk="1" hangingPunct="1">
              <a:lnSpc>
                <a:spcPct val="90000"/>
              </a:lnSpc>
              <a:buNone/>
            </a:pP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Autofit/>
          </a:bodyPr>
          <a:lstStyle/>
          <a:p>
            <a:pPr algn="ctr" eaLnBrk="1" fontAlgn="auto" hangingPunct="1">
              <a:spcAft>
                <a:spcPts val="0"/>
              </a:spcAft>
              <a:defRPr/>
            </a:pPr>
            <a:r>
              <a:rPr lang="en-US" sz="2800" dirty="0" smtClean="0"/>
              <a:t>Percentage Graduating On Time, </a:t>
            </a:r>
            <a:br>
              <a:rPr lang="en-US" sz="2800" dirty="0" smtClean="0"/>
            </a:br>
            <a:r>
              <a:rPr lang="en-US" sz="2800" dirty="0" smtClean="0"/>
              <a:t>By Ninth Grade Attendance Group</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71392108"/>
              </p:ext>
            </p:extLst>
          </p:nvPr>
        </p:nvGraphicFramePr>
        <p:xfrm>
          <a:off x="457200" y="1600200"/>
          <a:ext cx="7620000"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04800" y="6248399"/>
            <a:ext cx="6781801" cy="276999"/>
          </a:xfrm>
          <a:prstGeom prst="rect">
            <a:avLst/>
          </a:prstGeom>
          <a:noFill/>
        </p:spPr>
        <p:txBody>
          <a:bodyPr wrap="square" rtlCol="0">
            <a:spAutoFit/>
          </a:bodyPr>
          <a:lstStyle/>
          <a:p>
            <a:r>
              <a:rPr lang="en-US" sz="1200" dirty="0" smtClean="0"/>
              <a:t>Based on outcomes for first-time 9</a:t>
            </a:r>
            <a:r>
              <a:rPr lang="en-US" sz="1200" baseline="30000" dirty="0" smtClean="0"/>
              <a:t>th</a:t>
            </a:r>
            <a:r>
              <a:rPr lang="en-US" sz="1200" dirty="0" smtClean="0"/>
              <a:t> graders in 2004-05 by June 2008. </a:t>
            </a:r>
            <a:endParaRPr lang="en-US"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6"/>
          <p:cNvSpPr>
            <a:spLocks noGrp="1" noChangeArrowheads="1"/>
          </p:cNvSpPr>
          <p:nvPr>
            <p:ph type="title"/>
          </p:nvPr>
        </p:nvSpPr>
        <p:spPr>
          <a:xfrm>
            <a:off x="381000" y="304800"/>
            <a:ext cx="7696200" cy="1295400"/>
          </a:xfrm>
        </p:spPr>
        <p:txBody>
          <a:bodyPr>
            <a:normAutofit fontScale="90000"/>
          </a:bodyPr>
          <a:lstStyle/>
          <a:p>
            <a:pPr algn="ctr">
              <a:defRPr/>
            </a:pPr>
            <a:r>
              <a:rPr lang="en-US" sz="2800" dirty="0" smtClean="0"/>
              <a:t/>
            </a:r>
            <a:br>
              <a:rPr lang="en-US" sz="2800" dirty="0" smtClean="0"/>
            </a:br>
            <a:r>
              <a:rPr lang="en-US" sz="3100" dirty="0" smtClean="0">
                <a:solidFill>
                  <a:schemeClr val="tx1">
                    <a:lumMod val="75000"/>
                    <a:lumOff val="25000"/>
                  </a:schemeClr>
                </a:solidFill>
              </a:rPr>
              <a:t>Percentage Graduating  On Time,</a:t>
            </a:r>
            <a:br>
              <a:rPr lang="en-US" sz="3100" dirty="0" smtClean="0">
                <a:solidFill>
                  <a:schemeClr val="tx1">
                    <a:lumMod val="75000"/>
                    <a:lumOff val="25000"/>
                  </a:schemeClr>
                </a:solidFill>
              </a:rPr>
            </a:br>
            <a:r>
              <a:rPr lang="en-US" sz="3100" dirty="0" smtClean="0">
                <a:solidFill>
                  <a:schemeClr val="tx1">
                    <a:lumMod val="75000"/>
                    <a:lumOff val="25000"/>
                  </a:schemeClr>
                </a:solidFill>
              </a:rPr>
              <a:t> by Number of  Ninth Grade Core Course Failures</a:t>
            </a:r>
          </a:p>
        </p:txBody>
      </p:sp>
      <p:sp>
        <p:nvSpPr>
          <p:cNvPr id="6" name="TextBox 5"/>
          <p:cNvSpPr txBox="1"/>
          <p:nvPr/>
        </p:nvSpPr>
        <p:spPr>
          <a:xfrm>
            <a:off x="457199" y="6248400"/>
            <a:ext cx="6781801" cy="276999"/>
          </a:xfrm>
          <a:prstGeom prst="rect">
            <a:avLst/>
          </a:prstGeom>
          <a:noFill/>
        </p:spPr>
        <p:txBody>
          <a:bodyPr wrap="square" rtlCol="0">
            <a:spAutoFit/>
          </a:bodyPr>
          <a:lstStyle/>
          <a:p>
            <a:r>
              <a:rPr lang="en-US" sz="1200" dirty="0" smtClean="0"/>
              <a:t>Based on outcomes for first-time 9</a:t>
            </a:r>
            <a:r>
              <a:rPr lang="en-US" sz="1200" baseline="30000" dirty="0" smtClean="0"/>
              <a:t>th</a:t>
            </a:r>
            <a:r>
              <a:rPr lang="en-US" sz="1200" dirty="0" smtClean="0"/>
              <a:t> graders in 2004-05 by June 2008. </a:t>
            </a:r>
            <a:endParaRPr lang="en-US" sz="1200" dirty="0"/>
          </a:p>
        </p:txBody>
      </p:sp>
      <p:graphicFrame>
        <p:nvGraphicFramePr>
          <p:cNvPr id="7" name="Chart 6"/>
          <p:cNvGraphicFramePr/>
          <p:nvPr>
            <p:extLst>
              <p:ext uri="{D42A27DB-BD31-4B8C-83A1-F6EECF244321}">
                <p14:modId xmlns:p14="http://schemas.microsoft.com/office/powerpoint/2010/main" val="3178169702"/>
              </p:ext>
            </p:extLst>
          </p:nvPr>
        </p:nvGraphicFramePr>
        <p:xfrm>
          <a:off x="914400" y="1600200"/>
          <a:ext cx="7391400" cy="4419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381000" y="914400"/>
            <a:ext cx="7620000" cy="4800600"/>
          </a:xfrm>
        </p:spPr>
        <p:txBody>
          <a:bodyPr>
            <a:normAutofit/>
          </a:bodyPr>
          <a:lstStyle/>
          <a:p>
            <a:pPr eaLnBrk="1" hangingPunct="1">
              <a:spcBef>
                <a:spcPts val="1200"/>
              </a:spcBef>
              <a:defRPr/>
            </a:pPr>
            <a:r>
              <a:rPr lang="en-US" sz="3200" dirty="0" smtClean="0">
                <a:solidFill>
                  <a:schemeClr val="tx1">
                    <a:lumMod val="90000"/>
                    <a:lumOff val="10000"/>
                  </a:schemeClr>
                </a:solidFill>
              </a:rPr>
              <a:t>Waiting until these indicators manifest themselves in ninth grade may be too late.</a:t>
            </a:r>
          </a:p>
          <a:p>
            <a:pPr eaLnBrk="1" hangingPunct="1">
              <a:spcBef>
                <a:spcPts val="1200"/>
              </a:spcBef>
              <a:defRPr/>
            </a:pPr>
            <a:r>
              <a:rPr lang="en-US" sz="3200" dirty="0" smtClean="0">
                <a:solidFill>
                  <a:schemeClr val="tx1">
                    <a:lumMod val="90000"/>
                    <a:lumOff val="10000"/>
                  </a:schemeClr>
                </a:solidFill>
              </a:rPr>
              <a:t>Once students fail two or more courses, their probability of graduation is severely reduced.</a:t>
            </a:r>
          </a:p>
          <a:p>
            <a:pPr eaLnBrk="1" hangingPunct="1">
              <a:spcBef>
                <a:spcPts val="1200"/>
              </a:spcBef>
              <a:defRPr/>
            </a:pPr>
            <a:r>
              <a:rPr lang="en-US" sz="3200" dirty="0" smtClean="0">
                <a:solidFill>
                  <a:schemeClr val="tx1">
                    <a:lumMod val="90000"/>
                    <a:lumOff val="10000"/>
                  </a:schemeClr>
                </a:solidFill>
              </a:rPr>
              <a:t>How much of students’ struggles in ninth grade is predictable by eighth grade early warning indicators?  And how could these data be used to guide interventions?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hangingPunct="1">
              <a:defRPr/>
            </a:pPr>
            <a:r>
              <a:rPr lang="en-US" sz="4000" dirty="0" smtClean="0"/>
              <a:t>Attendance and Ninth Grade</a:t>
            </a:r>
            <a:br>
              <a:rPr lang="en-US" sz="4000" dirty="0" smtClean="0"/>
            </a:br>
            <a:r>
              <a:rPr lang="en-US" sz="4000" dirty="0" smtClean="0"/>
              <a:t> Core Course Failure</a:t>
            </a:r>
            <a:endParaRPr lang="en-US" sz="4000" dirty="0"/>
          </a:p>
        </p:txBody>
      </p:sp>
      <p:graphicFrame>
        <p:nvGraphicFramePr>
          <p:cNvPr id="16387" name="Content Placeholder 3"/>
          <p:cNvGraphicFramePr>
            <a:graphicFrameLocks noGrp="1"/>
          </p:cNvGraphicFramePr>
          <p:nvPr>
            <p:ph idx="1"/>
            <p:extLst>
              <p:ext uri="{D42A27DB-BD31-4B8C-83A1-F6EECF244321}">
                <p14:modId xmlns:p14="http://schemas.microsoft.com/office/powerpoint/2010/main" val="1370737219"/>
              </p:ext>
            </p:extLst>
          </p:nvPr>
        </p:nvGraphicFramePr>
        <p:xfrm>
          <a:off x="603250" y="1350963"/>
          <a:ext cx="7418388" cy="4687887"/>
        </p:xfrm>
        <a:graphic>
          <a:graphicData uri="http://schemas.openxmlformats.org/presentationml/2006/ole">
            <mc:AlternateContent xmlns:mc="http://schemas.openxmlformats.org/markup-compatibility/2006">
              <mc:Choice xmlns:v="urn:schemas-microsoft-com:vml" Requires="v">
                <p:oleObj spid="_x0000_s16417" name="Worksheet" r:id="rId5" imgW="7505633" imgH="4743330" progId="Excel.Sheet.8">
                  <p:embed/>
                </p:oleObj>
              </mc:Choice>
              <mc:Fallback>
                <p:oleObj name="Worksheet" r:id="rId5" imgW="7505633" imgH="4743330" progId="Excel.Sheet.8">
                  <p:embed/>
                  <p:pic>
                    <p:nvPicPr>
                      <p:cNvPr id="0" name="Content Placeholder 3"/>
                      <p:cNvPicPr>
                        <a:picLocks noGrp="1" noChangeArrowheads="1"/>
                      </p:cNvPicPr>
                      <p:nvPr/>
                    </p:nvPicPr>
                    <p:blipFill>
                      <a:blip r:embed="rId6"/>
                      <a:srcRect/>
                      <a:stretch>
                        <a:fillRect/>
                      </a:stretch>
                    </p:blipFill>
                    <p:spPr bwMode="auto">
                      <a:xfrm>
                        <a:off x="603250" y="1350963"/>
                        <a:ext cx="7418388" cy="4687887"/>
                      </a:xfrm>
                      <a:prstGeom prst="rect">
                        <a:avLst/>
                      </a:prstGeom>
                      <a:noFill/>
                      <a:ln>
                        <a:noFill/>
                      </a:ln>
                      <a:extLst/>
                    </p:spPr>
                  </p:pic>
                </p:oleObj>
              </mc:Fallback>
            </mc:AlternateContent>
          </a:graphicData>
        </a:graphic>
      </p:graphicFrame>
      <p:sp>
        <p:nvSpPr>
          <p:cNvPr id="9" name="TextBox 8"/>
          <p:cNvSpPr txBox="1"/>
          <p:nvPr/>
        </p:nvSpPr>
        <p:spPr>
          <a:xfrm flipH="1">
            <a:off x="3276600" y="6119336"/>
            <a:ext cx="4343400" cy="369332"/>
          </a:xfrm>
          <a:prstGeom prst="rect">
            <a:avLst/>
          </a:prstGeom>
          <a:noFill/>
        </p:spPr>
        <p:txBody>
          <a:bodyPr wrap="square" rtlCol="0">
            <a:spAutoFit/>
          </a:bodyPr>
          <a:lstStyle/>
          <a:p>
            <a:r>
              <a:rPr lang="en-US" dirty="0" smtClean="0"/>
              <a:t>Month by Month in 9</a:t>
            </a:r>
            <a:r>
              <a:rPr lang="en-US" baseline="30000" dirty="0" smtClean="0"/>
              <a:t>th</a:t>
            </a:r>
            <a:r>
              <a:rPr lang="en-US" dirty="0" smtClean="0"/>
              <a:t> Grade</a:t>
            </a:r>
            <a:endParaRPr lang="en-US" dirty="0"/>
          </a:p>
        </p:txBody>
      </p:sp>
      <p:sp>
        <p:nvSpPr>
          <p:cNvPr id="5" name="TextBox 4"/>
          <p:cNvSpPr txBox="1"/>
          <p:nvPr/>
        </p:nvSpPr>
        <p:spPr>
          <a:xfrm>
            <a:off x="481444" y="6488668"/>
            <a:ext cx="6781801" cy="276999"/>
          </a:xfrm>
          <a:prstGeom prst="rect">
            <a:avLst/>
          </a:prstGeom>
          <a:noFill/>
        </p:spPr>
        <p:txBody>
          <a:bodyPr wrap="square" rtlCol="0">
            <a:spAutoFit/>
          </a:bodyPr>
          <a:lstStyle/>
          <a:p>
            <a:r>
              <a:rPr lang="en-US" sz="1200" dirty="0" smtClean="0"/>
              <a:t>Based on outcomes for first-time 9</a:t>
            </a:r>
            <a:r>
              <a:rPr lang="en-US" sz="1200" baseline="30000" dirty="0" smtClean="0"/>
              <a:t>th</a:t>
            </a:r>
            <a:r>
              <a:rPr lang="en-US" sz="1200" dirty="0" smtClean="0"/>
              <a:t> graders in 2004-05. </a:t>
            </a:r>
            <a:endParaRPr lang="en-US"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hangingPunct="1">
              <a:defRPr/>
            </a:pPr>
            <a:r>
              <a:rPr lang="en-US" sz="4000" dirty="0" smtClean="0"/>
              <a:t>Eighth and Ninth Grade Attendance and Graduation Outcome</a:t>
            </a:r>
            <a:endParaRPr lang="en-US" sz="4000" dirty="0"/>
          </a:p>
        </p:txBody>
      </p:sp>
      <p:graphicFrame>
        <p:nvGraphicFramePr>
          <p:cNvPr id="3" name="Content Placeholder 3"/>
          <p:cNvGraphicFramePr>
            <a:graphicFrameLocks noGrp="1"/>
          </p:cNvGraphicFramePr>
          <p:nvPr>
            <p:ph idx="1"/>
            <p:extLst>
              <p:ext uri="{D42A27DB-BD31-4B8C-83A1-F6EECF244321}">
                <p14:modId xmlns:p14="http://schemas.microsoft.com/office/powerpoint/2010/main" val="3938281283"/>
              </p:ext>
            </p:extLst>
          </p:nvPr>
        </p:nvGraphicFramePr>
        <p:xfrm>
          <a:off x="533400" y="1638361"/>
          <a:ext cx="7456487" cy="4699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flipH="1">
            <a:off x="1600200" y="6122799"/>
            <a:ext cx="4343400" cy="369332"/>
          </a:xfrm>
          <a:prstGeom prst="rect">
            <a:avLst/>
          </a:prstGeom>
          <a:noFill/>
        </p:spPr>
        <p:txBody>
          <a:bodyPr wrap="square" rtlCol="0">
            <a:spAutoFit/>
          </a:bodyPr>
          <a:lstStyle/>
          <a:p>
            <a:r>
              <a:rPr lang="en-US" dirty="0" smtClean="0"/>
              <a:t>Month by Month in 9</a:t>
            </a:r>
            <a:r>
              <a:rPr lang="en-US" baseline="30000" dirty="0" smtClean="0"/>
              <a:t>th</a:t>
            </a:r>
            <a:r>
              <a:rPr lang="en-US" dirty="0" smtClean="0"/>
              <a:t> Grade</a:t>
            </a:r>
            <a:endParaRPr lang="en-US" dirty="0"/>
          </a:p>
        </p:txBody>
      </p:sp>
      <p:sp>
        <p:nvSpPr>
          <p:cNvPr id="5" name="TextBox 4"/>
          <p:cNvSpPr txBox="1"/>
          <p:nvPr/>
        </p:nvSpPr>
        <p:spPr>
          <a:xfrm>
            <a:off x="152400" y="6501245"/>
            <a:ext cx="6781801" cy="276999"/>
          </a:xfrm>
          <a:prstGeom prst="rect">
            <a:avLst/>
          </a:prstGeom>
          <a:noFill/>
        </p:spPr>
        <p:txBody>
          <a:bodyPr wrap="square" rtlCol="0">
            <a:spAutoFit/>
          </a:bodyPr>
          <a:lstStyle/>
          <a:p>
            <a:r>
              <a:rPr lang="en-US" sz="1200" dirty="0" smtClean="0"/>
              <a:t>Based on outcomes for first-time 9</a:t>
            </a:r>
            <a:r>
              <a:rPr lang="en-US" sz="1200" baseline="30000" dirty="0" smtClean="0"/>
              <a:t>th</a:t>
            </a:r>
            <a:r>
              <a:rPr lang="en-US" sz="1200" dirty="0" smtClean="0"/>
              <a:t> graders in 2004-05 by June 2008. </a:t>
            </a:r>
            <a:endParaRPr lang="en-US" sz="1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1" Type="http://schemas.openxmlformats.org/officeDocument/2006/relationships/image" Target="../media/image2.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Override>
</file>

<file path=ppt/theme/themeOverride2.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Adjacency</Template>
  <TotalTime>59761</TotalTime>
  <Words>633</Words>
  <Application>Microsoft Office PowerPoint</Application>
  <PresentationFormat>On-screen Show (4:3)</PresentationFormat>
  <Paragraphs>82</Paragraphs>
  <Slides>12</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Adjacency</vt:lpstr>
      <vt:lpstr>Worksheet</vt:lpstr>
      <vt:lpstr>                 </vt:lpstr>
      <vt:lpstr>Research Questions</vt:lpstr>
      <vt:lpstr>Methodology</vt:lpstr>
      <vt:lpstr> Findings from Research in Baltimore Echo Results from Other Urban Districts</vt:lpstr>
      <vt:lpstr>Percentage Graduating On Time,  By Ninth Grade Attendance Group</vt:lpstr>
      <vt:lpstr> Percentage Graduating  On Time,  by Number of  Ninth Grade Core Course Failures</vt:lpstr>
      <vt:lpstr>PowerPoint Presentation</vt:lpstr>
      <vt:lpstr>Attendance and Ninth Grade  Core Course Failure</vt:lpstr>
      <vt:lpstr>Eighth and Ninth Grade Attendance and Graduation Outcome</vt:lpstr>
      <vt:lpstr>Facing the Statistics  on High School Course Failure</vt:lpstr>
      <vt:lpstr>The Challenge</vt:lpstr>
      <vt:lpstr>Moving Forward</vt:lpstr>
    </vt:vector>
  </TitlesOfParts>
  <Company>CSOS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Dropouts in the  Jeffco Public Schools: Characteristics and Possibilities for Prevention and Recovery</dc:title>
  <dc:creator>MacIver</dc:creator>
  <cp:lastModifiedBy>Tonya Harris</cp:lastModifiedBy>
  <cp:revision>3876</cp:revision>
  <cp:lastPrinted>2011-03-23T14:51:31Z</cp:lastPrinted>
  <dcterms:created xsi:type="dcterms:W3CDTF">2008-10-07T18:40:29Z</dcterms:created>
  <dcterms:modified xsi:type="dcterms:W3CDTF">2012-07-26T16:28:29Z</dcterms:modified>
</cp:coreProperties>
</file>